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6"/>
  </p:handoutMasterIdLst>
  <p:sldIdLst>
    <p:sldId id="393" r:id="rId3"/>
    <p:sldId id="258" r:id="rId5"/>
    <p:sldId id="256" r:id="rId6"/>
    <p:sldId id="326" r:id="rId7"/>
    <p:sldId id="342" r:id="rId8"/>
    <p:sldId id="343" r:id="rId9"/>
    <p:sldId id="344" r:id="rId10"/>
    <p:sldId id="345" r:id="rId11"/>
    <p:sldId id="347" r:id="rId12"/>
    <p:sldId id="346" r:id="rId13"/>
    <p:sldId id="348" r:id="rId14"/>
    <p:sldId id="349" r:id="rId15"/>
    <p:sldId id="351" r:id="rId16"/>
    <p:sldId id="352" r:id="rId17"/>
    <p:sldId id="350" r:id="rId18"/>
    <p:sldId id="354" r:id="rId19"/>
    <p:sldId id="357" r:id="rId20"/>
    <p:sldId id="355" r:id="rId21"/>
    <p:sldId id="359" r:id="rId22"/>
    <p:sldId id="373" r:id="rId23"/>
    <p:sldId id="358" r:id="rId24"/>
    <p:sldId id="434" r:id="rId25"/>
    <p:sldId id="435" r:id="rId26"/>
    <p:sldId id="454" r:id="rId27"/>
    <p:sldId id="495" r:id="rId28"/>
    <p:sldId id="361" r:id="rId29"/>
    <p:sldId id="362" r:id="rId30"/>
    <p:sldId id="363" r:id="rId31"/>
    <p:sldId id="453" r:id="rId32"/>
    <p:sldId id="436" r:id="rId33"/>
    <p:sldId id="514" r:id="rId34"/>
    <p:sldId id="515" r:id="rId35"/>
    <p:sldId id="455" r:id="rId36"/>
    <p:sldId id="457" r:id="rId37"/>
    <p:sldId id="375" r:id="rId38"/>
    <p:sldId id="368" r:id="rId39"/>
    <p:sldId id="369" r:id="rId40"/>
    <p:sldId id="370" r:id="rId41"/>
    <p:sldId id="371" r:id="rId42"/>
    <p:sldId id="372" r:id="rId43"/>
    <p:sldId id="433" r:id="rId44"/>
    <p:sldId id="573" r:id="rId45"/>
  </p:sldIdLst>
  <p:sldSz cx="9144000" cy="6858000" type="screen4x3"/>
  <p:notesSz cx="6858000" cy="9144000"/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 jian" initials="kj" lastIdx="1" clrIdx="0"/>
  <p:cmAuthor id="2" name="David G" initials="DG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4EA8"/>
    <a:srgbClr val="1F4E79"/>
    <a:srgbClr val="3D74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 varScale="1">
        <p:scale>
          <a:sx n="82" d="100"/>
          <a:sy n="82" d="100"/>
        </p:scale>
        <p:origin x="8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tags" Target="tags/tag54.xml"/><Relationship Id="rId50" Type="http://schemas.openxmlformats.org/officeDocument/2006/relationships/commentAuthors" Target="commentAuthors.xml"/><Relationship Id="rId5" Type="http://schemas.openxmlformats.org/officeDocument/2006/relationships/slide" Target="slides/slide2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handoutMaster" Target="handoutMasters/handoutMaster1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01BD9-4243-4367-977C-650CCA5948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课程思政点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IBM</a:t>
            </a:r>
            <a:r>
              <a:rPr lang="zh-CN" altLang="en-US"/>
              <a:t>的</a:t>
            </a:r>
            <a:r>
              <a:rPr lang="en-US" altLang="zh-CN"/>
              <a:t>AIX</a:t>
            </a:r>
            <a:r>
              <a:rPr lang="zh-CN" altLang="en-US"/>
              <a:t>、</a:t>
            </a:r>
            <a:r>
              <a:rPr lang="en-US" altLang="zh-CN"/>
              <a:t>SGI</a:t>
            </a:r>
            <a:r>
              <a:rPr lang="zh-CN" altLang="en-US"/>
              <a:t>的</a:t>
            </a:r>
            <a:r>
              <a:rPr lang="en-US" altLang="zh-CN"/>
              <a:t>IRIX</a:t>
            </a:r>
            <a:r>
              <a:rPr lang="zh-CN" altLang="en-US"/>
              <a:t>；</a:t>
            </a:r>
            <a:r>
              <a:rPr lang="en-US" altLang="zh-CN"/>
              <a:t>FreeBSD以易用性与高性能而著称</a:t>
            </a:r>
            <a:r>
              <a:rPr lang="zh-CN" altLang="en-US"/>
              <a:t>、</a:t>
            </a:r>
            <a:r>
              <a:rPr lang="en-US" altLang="zh-CN"/>
              <a:t>NetBSD</a:t>
            </a:r>
            <a:r>
              <a:rPr lang="zh-CN" altLang="en-US"/>
              <a:t>拥有出色的可移植性、</a:t>
            </a:r>
            <a:r>
              <a:rPr lang="en-US" altLang="zh-CN"/>
              <a:t>OpenBSD</a:t>
            </a:r>
            <a:r>
              <a:rPr lang="zh-CN" altLang="en-US"/>
              <a:t>在密码学和安全方面表现出众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385" y="291465"/>
            <a:ext cx="1379220" cy="13912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2540" y="6558915"/>
            <a:ext cx="9151620" cy="32829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188720" y="795655"/>
            <a:ext cx="7957820" cy="1714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s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1340" y="92710"/>
            <a:ext cx="571500" cy="1069975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485523" y="6584950"/>
            <a:ext cx="414591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n w="10160">
                  <a:noFill/>
                  <a:prstDash val="solid"/>
                </a:ln>
                <a:solidFill>
                  <a:schemeClr val="bg1">
                    <a:alpha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吉林大学计算机学院</a:t>
            </a:r>
            <a:r>
              <a:rPr lang="en-US" altLang="zh-CN" sz="1200" dirty="0">
                <a:ln w="10160">
                  <a:noFill/>
                  <a:prstDash val="solid"/>
                </a:ln>
                <a:solidFill>
                  <a:schemeClr val="bg1">
                    <a:alpha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</a:t>
            </a:r>
            <a:r>
              <a:rPr lang="zh-CN" altLang="en-US" sz="1200" dirty="0">
                <a:ln w="10160">
                  <a:noFill/>
                  <a:prstDash val="solid"/>
                </a:ln>
                <a:solidFill>
                  <a:schemeClr val="bg1">
                    <a:alpha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教学团队课件</a:t>
            </a:r>
            <a:r>
              <a:rPr lang="en-US" altLang="zh-CN" sz="1200" dirty="0">
                <a:ln w="10160">
                  <a:noFill/>
                  <a:prstDash val="solid"/>
                </a:ln>
                <a:solidFill>
                  <a:schemeClr val="bg1">
                    <a:alpha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jelly version 1.4.1</a:t>
            </a:r>
            <a:endParaRPr lang="en-US" altLang="zh-CN" sz="1200" dirty="0">
              <a:ln w="10160">
                <a:noFill/>
                <a:prstDash val="solid"/>
              </a:ln>
              <a:solidFill>
                <a:schemeClr val="bg1">
                  <a:alpha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3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0C721-00F0-49A5-8986-DFDB39C60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tags" Target="../tags/tag17.xml"/><Relationship Id="rId3" Type="http://schemas.openxmlformats.org/officeDocument/2006/relationships/image" Target="../media/image19.jpeg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tags" Target="../tags/tag18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tags" Target="../tags/tag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tags" Target="../tags/tag2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tags" Target="../tags/tag2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tags" Target="../tags/tag23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tags" Target="../tags/tag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tags" Target="../tags/tag26.xml"/><Relationship Id="rId2" Type="http://schemas.openxmlformats.org/officeDocument/2006/relationships/image" Target="../media/image30.png"/><Relationship Id="rId1" Type="http://schemas.openxmlformats.org/officeDocument/2006/relationships/tags" Target="../tags/tag2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tags" Target="../tags/tag2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31.xml"/><Relationship Id="rId5" Type="http://schemas.openxmlformats.org/officeDocument/2006/relationships/image" Target="../media/image38.png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image" Target="../media/image37.png"/><Relationship Id="rId1" Type="http://schemas.openxmlformats.org/officeDocument/2006/relationships/tags" Target="../tags/tag28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3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tags" Target="../tags/tag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microsoft.com/office/2007/relationships/media" Target="file:///E:\2022\&#25945;&#23398;\&#25480;&#35838;\2022&#36719;&#20214;Linux\ppt&#35838;&#22530;&#29256;\1-v1-&#21326;&#20026;&#37073;&#25391;&#23431;-&#24320;&#28304;&#36719;&#20214;.mp4" TargetMode="External"/><Relationship Id="rId1" Type="http://schemas.openxmlformats.org/officeDocument/2006/relationships/video" Target="file:///E:\2022\&#25945;&#23398;\&#25480;&#35838;\2022&#36719;&#20214;Linux\ppt&#35838;&#22530;&#29256;\1-v1-&#21326;&#20026;&#37073;&#25391;&#23431;-&#24320;&#28304;&#36719;&#20214;.mp4" TargetMode="Externa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jpeg"/><Relationship Id="rId8" Type="http://schemas.openxmlformats.org/officeDocument/2006/relationships/image" Target="../media/image47.jpeg"/><Relationship Id="rId7" Type="http://schemas.openxmlformats.org/officeDocument/2006/relationships/image" Target="../media/image46.png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tags" Target="../tags/tag35.xml"/><Relationship Id="rId3" Type="http://schemas.openxmlformats.org/officeDocument/2006/relationships/image" Target="../media/image43.png"/><Relationship Id="rId2" Type="http://schemas.openxmlformats.org/officeDocument/2006/relationships/image" Target="../media/image33.png"/><Relationship Id="rId13" Type="http://schemas.openxmlformats.org/officeDocument/2006/relationships/notesSlide" Target="../notesSlides/notesSlide26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50.png"/><Relationship Id="rId10" Type="http://schemas.openxmlformats.org/officeDocument/2006/relationships/image" Target="../media/image49.jpeg"/><Relationship Id="rId1" Type="http://schemas.openxmlformats.org/officeDocument/2006/relationships/tags" Target="../tags/tag34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tags" Target="../tags/tag36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tags" Target="../tags/tag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0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40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58.jpeg"/><Relationship Id="rId3" Type="http://schemas.openxmlformats.org/officeDocument/2006/relationships/image" Target="../media/image57.jpeg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4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tags" Target="../tags/tag43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6.xml"/><Relationship Id="rId2" Type="http://schemas.openxmlformats.org/officeDocument/2006/relationships/image" Target="../media/image65.png"/><Relationship Id="rId1" Type="http://schemas.openxmlformats.org/officeDocument/2006/relationships/tags" Target="../tags/tag4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49.xml"/><Relationship Id="rId5" Type="http://schemas.openxmlformats.org/officeDocument/2006/relationships/image" Target="../media/image66.png"/><Relationship Id="rId4" Type="http://schemas.openxmlformats.org/officeDocument/2006/relationships/tags" Target="../tags/tag48.xml"/><Relationship Id="rId3" Type="http://schemas.microsoft.com/office/2007/relationships/media" Target="file:///E:\2023\&#25945;&#23398;\2023&#35745;&#31639;&#26426;Linux\ppt&#35838;&#22530;&#29256;\2-v2-openeuler-&#26410;&#26469;&#21487;&#26399;-&#21098;&#36753;&#29256;.mp4" TargetMode="External"/><Relationship Id="rId2" Type="http://schemas.openxmlformats.org/officeDocument/2006/relationships/video" Target="file:///E:\2023\&#25945;&#23398;\2023&#35745;&#31639;&#26426;Linux\ppt&#35838;&#22530;&#29256;\2-v2-openeuler-&#26410;&#26469;&#21487;&#26399;-&#21098;&#36753;&#29256;.mp4" TargetMode="External"/><Relationship Id="rId1" Type="http://schemas.openxmlformats.org/officeDocument/2006/relationships/tags" Target="../tags/tag47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tags" Target="../tags/tag50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image" Target="../media/image73.jpe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9.png"/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.jpeg"/><Relationship Id="rId6" Type="http://schemas.openxmlformats.org/officeDocument/2006/relationships/tags" Target="../tags/tag10.xml"/><Relationship Id="rId5" Type="http://schemas.openxmlformats.org/officeDocument/2006/relationships/image" Target="../media/image11.jpeg"/><Relationship Id="rId4" Type="http://schemas.openxmlformats.org/officeDocument/2006/relationships/tags" Target="../tags/tag9.xml"/><Relationship Id="rId3" Type="http://schemas.openxmlformats.org/officeDocument/2006/relationships/image" Target="../media/image10.jpeg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PA_直接连接符 17"/>
          <p:cNvCxnSpPr/>
          <p:nvPr>
            <p:custDataLst>
              <p:tags r:id="rId1"/>
            </p:custDataLst>
          </p:nvPr>
        </p:nvCxnSpPr>
        <p:spPr>
          <a:xfrm>
            <a:off x="1331530" y="5109177"/>
            <a:ext cx="6480048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A_直接连接符 19"/>
          <p:cNvCxnSpPr/>
          <p:nvPr>
            <p:custDataLst>
              <p:tags r:id="rId2"/>
            </p:custDataLst>
          </p:nvPr>
        </p:nvCxnSpPr>
        <p:spPr>
          <a:xfrm>
            <a:off x="1332164" y="1978909"/>
            <a:ext cx="6480048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A_直接连接符 20"/>
          <p:cNvCxnSpPr/>
          <p:nvPr>
            <p:custDataLst>
              <p:tags r:id="rId3"/>
            </p:custDataLst>
          </p:nvPr>
        </p:nvCxnSpPr>
        <p:spPr>
          <a:xfrm>
            <a:off x="1331528" y="4122092"/>
            <a:ext cx="6480048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_淘宝网chenying0907出品 22"/>
          <p:cNvSpPr txBox="1"/>
          <p:nvPr>
            <p:custDataLst>
              <p:tags r:id="rId4"/>
            </p:custDataLst>
          </p:nvPr>
        </p:nvSpPr>
        <p:spPr>
          <a:xfrm>
            <a:off x="2874010" y="4377055"/>
            <a:ext cx="48088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主讲人：郭东   教授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PA_淘宝网chenying0907出品 23"/>
          <p:cNvSpPr txBox="1"/>
          <p:nvPr>
            <p:custDataLst>
              <p:tags r:id="rId5"/>
            </p:custDataLst>
          </p:nvPr>
        </p:nvSpPr>
        <p:spPr>
          <a:xfrm>
            <a:off x="4886960" y="6233160"/>
            <a:ext cx="30111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邮箱：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guodong@jlu.edu.cn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s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1665" y="2001520"/>
            <a:ext cx="1157605" cy="2165985"/>
          </a:xfrm>
          <a:prstGeom prst="rect">
            <a:avLst/>
          </a:prstGeom>
        </p:spPr>
      </p:pic>
      <p:sp>
        <p:nvSpPr>
          <p:cNvPr id="4" name="PA_淘宝网chenying0907出品 21"/>
          <p:cNvSpPr txBox="1"/>
          <p:nvPr>
            <p:custDataLst>
              <p:tags r:id="rId7"/>
            </p:custDataLst>
          </p:nvPr>
        </p:nvSpPr>
        <p:spPr>
          <a:xfrm>
            <a:off x="2962275" y="2525395"/>
            <a:ext cx="45923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r>
              <a:rPr lang="en-US" altLang="zh-CN" sz="6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6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网chenying0907出品 4"/>
          <p:cNvSpPr txBox="1"/>
          <p:nvPr/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Linux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PA-文本框 1"/>
          <p:cNvSpPr txBox="1"/>
          <p:nvPr>
            <p:custDataLst>
              <p:tags r:id="rId1"/>
            </p:custDataLst>
          </p:nvPr>
        </p:nvSpPr>
        <p:spPr>
          <a:xfrm>
            <a:off x="443648" y="1694048"/>
            <a:ext cx="8134778" cy="484684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目前应用最为广泛的类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UNIX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30000"/>
              </a:lnSpc>
              <a:buClr>
                <a:srgbClr val="184098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了解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掌握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个人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3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3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Richard Stallman 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3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Linus Torvalds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3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3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个项目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GNU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3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个组织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FSF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3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1个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理念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Copyleft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3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一个许可证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GPL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288081" y="1098875"/>
            <a:ext cx="7492753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22633" y="1089172"/>
            <a:ext cx="103612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http://img1.imgtn.bdimg.com/it/u=3823678775,385043084&amp;fm=11&amp;gp=0.jpg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6" name="图片 105"/>
          <p:cNvPicPr/>
          <p:nvPr/>
        </p:nvPicPr>
        <p:blipFill>
          <a:blip r:embed="rId2"/>
          <a:stretch>
            <a:fillRect/>
          </a:stretch>
        </p:blipFill>
        <p:spPr>
          <a:xfrm>
            <a:off x="3711575" y="3037205"/>
            <a:ext cx="4718685" cy="2422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网chenying0907出品 4"/>
          <p:cNvSpPr txBox="1"/>
          <p:nvPr/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Linux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PA-文本框 1"/>
          <p:cNvSpPr txBox="1"/>
          <p:nvPr>
            <p:custDataLst>
              <p:tags r:id="rId1"/>
            </p:custDataLst>
          </p:nvPr>
        </p:nvSpPr>
        <p:spPr>
          <a:xfrm>
            <a:off x="457303" y="1798290"/>
            <a:ext cx="8134778" cy="474281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lvl="1" indent="-457200">
              <a:lnSpc>
                <a:spcPct val="14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两个人（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2-1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4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Richard Stallman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4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MIT  AI 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457200">
              <a:lnSpc>
                <a:spcPct val="14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再开发个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UNIX!</a:t>
            </a:r>
            <a:endParaRPr lang="en-US" altLang="zh-CN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457200">
              <a:lnSpc>
                <a:spcPct val="14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启动GNU项目</a:t>
            </a:r>
            <a:endParaRPr lang="en-US" altLang="zh-CN" sz="2400" dirty="0" err="1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457200">
              <a:lnSpc>
                <a:spcPct val="14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发起自由软件运动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457200">
              <a:lnSpc>
                <a:spcPct val="14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创建FSF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457200">
              <a:lnSpc>
                <a:spcPct val="14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Copyleft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理念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457200">
              <a:lnSpc>
                <a:spcPct val="14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制定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GPL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322751" y="1149857"/>
            <a:ext cx="7492753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GNU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57303" y="1148863"/>
            <a:ext cx="103612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13" y="2097784"/>
            <a:ext cx="3259137" cy="407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网chenying0907出品 4"/>
          <p:cNvSpPr txBox="1"/>
          <p:nvPr/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Linux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PA-文本框 1"/>
          <p:cNvSpPr txBox="1"/>
          <p:nvPr>
            <p:custDataLst>
              <p:tags r:id="rId1"/>
            </p:custDataLst>
          </p:nvPr>
        </p:nvSpPr>
        <p:spPr>
          <a:xfrm>
            <a:off x="452357" y="1519874"/>
            <a:ext cx="8134778" cy="507746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一个项目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-GNU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GNU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NU’s </a:t>
            </a:r>
            <a:r>
              <a:rPr lang="en-US" altLang="zh-CN" sz="24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OT </a:t>
            </a:r>
            <a:r>
              <a:rPr lang="en-US" altLang="zh-CN" sz="24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NIX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1983年9月27日公开发起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目标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创建一个</a:t>
            </a:r>
            <a:r>
              <a:rPr lang="en-US" altLang="zh-CN" sz="2400" dirty="0" err="1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自由共享</a:t>
            </a: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、可以被任何人</a:t>
            </a:r>
            <a:r>
              <a:rPr lang="en-US" altLang="zh-CN" sz="2400" dirty="0" err="1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修改</a:t>
            </a: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的、</a:t>
            </a:r>
            <a:r>
              <a:rPr lang="en-US" altLang="zh-CN" sz="2400" dirty="0" err="1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类UNIX</a:t>
            </a: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操作系统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与UNIX系统兼容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不受UNIX名字和源代码私有权限制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能运行UNIX程序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270663" y="898568"/>
            <a:ext cx="7492753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GNU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05215" y="906283"/>
            <a:ext cx="103612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A-图片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425" y="1545353"/>
            <a:ext cx="1414404" cy="1380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266" name="PA-图片 2" descr="https://ss0.bdstatic.com/70cFvHSh_Q1YnxGkpoWK1HF6hhy/it/u=3345549430,2005344168&amp;fm=26&amp;gp=0.jp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879" y="3089914"/>
            <a:ext cx="2659496" cy="67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网chenying0907出品 4"/>
          <p:cNvSpPr txBox="1"/>
          <p:nvPr/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Linux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PA-文本框 1"/>
          <p:cNvSpPr txBox="1"/>
          <p:nvPr>
            <p:custDataLst>
              <p:tags r:id="rId1"/>
            </p:custDataLst>
          </p:nvPr>
        </p:nvSpPr>
        <p:spPr>
          <a:xfrm>
            <a:off x="452357" y="1519874"/>
            <a:ext cx="8134778" cy="445904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一个组织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-FSF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项目执行者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自由软件基金会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(Free Software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Foundation,FSF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1985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目标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执行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GNU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计划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提供技术、法律以及财政支持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开发更多的自由软件</a:t>
            </a:r>
            <a:endParaRPr lang="en-US" altLang="zh-CN" sz="2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270663" y="898568"/>
            <a:ext cx="7492753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GNU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05215" y="906283"/>
            <a:ext cx="103612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 descr="Free Software Foundation logo and wordmark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349" y="2168435"/>
            <a:ext cx="4111493" cy="47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网chenying0907出品 4"/>
          <p:cNvSpPr txBox="1"/>
          <p:nvPr/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Linux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PA-文本框 1"/>
          <p:cNvSpPr txBox="1"/>
          <p:nvPr>
            <p:custDataLst>
              <p:tags r:id="rId1"/>
            </p:custDataLst>
          </p:nvPr>
        </p:nvSpPr>
        <p:spPr>
          <a:xfrm>
            <a:off x="452357" y="1519874"/>
            <a:ext cx="8134778" cy="425767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GNU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项目完成</a:t>
            </a: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了许多UNIX系统上应用程序的仿制品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GNU项目开发的重要软件工具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GCC：</a:t>
            </a: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C/C++编译器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GDB：源代码级的</a:t>
            </a:r>
            <a:r>
              <a:rPr lang="zh-CN" altLang="en-US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</a:t>
            </a: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调试</a:t>
            </a:r>
            <a:r>
              <a:rPr lang="zh-CN" altLang="en-US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工具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GNU </a:t>
            </a: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make：</a:t>
            </a:r>
            <a:r>
              <a:rPr lang="zh-CN" altLang="en-US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软件构建工具</a:t>
            </a:r>
            <a:endParaRPr lang="en-US" altLang="zh-CN" sz="240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bash：命令解释器（shell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GNU </a:t>
            </a: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Emacs：文本编辑器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270663" y="898568"/>
            <a:ext cx="7492753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GNU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05215" y="906283"/>
            <a:ext cx="103612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 descr="GNU Compiler Collection logo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03" y="2669331"/>
            <a:ext cx="1151893" cy="135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364" y="3602295"/>
            <a:ext cx="1066800" cy="9429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608" y="4494039"/>
            <a:ext cx="1562100" cy="685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8488" y="4936774"/>
            <a:ext cx="814735" cy="7406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网chenying0907出品 4"/>
          <p:cNvSpPr txBox="1"/>
          <p:nvPr/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Linux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PA-文本框 1"/>
          <p:cNvSpPr txBox="1"/>
          <p:nvPr>
            <p:custDataLst>
              <p:tags r:id="rId1"/>
            </p:custDataLst>
          </p:nvPr>
        </p:nvSpPr>
        <p:spPr>
          <a:xfrm>
            <a:off x="452357" y="1519874"/>
            <a:ext cx="8134778" cy="5013039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GNU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项目成果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许多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Unix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也安装了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GNU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软件，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GNU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软件质量优于之前的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Unix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软件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GNU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软件工具被广泛移植到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Windows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Mac OS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但未开发成功操作系统</a:t>
            </a:r>
            <a:r>
              <a:rPr lang="en-US" altLang="zh-CN" sz="2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内核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1">
              <a:lnSpc>
                <a:spcPct val="150000"/>
              </a:lnSpc>
              <a:defRPr/>
            </a:pP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270663" y="898568"/>
            <a:ext cx="7492753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GNU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05215" y="906283"/>
            <a:ext cx="103612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网chenying0907出品 4"/>
          <p:cNvSpPr txBox="1"/>
          <p:nvPr/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Linux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PA-文本框 1"/>
          <p:cNvSpPr txBox="1"/>
          <p:nvPr>
            <p:custDataLst>
              <p:tags r:id="rId1"/>
            </p:custDataLst>
          </p:nvPr>
        </p:nvSpPr>
        <p:spPr>
          <a:xfrm>
            <a:off x="452357" y="1519874"/>
            <a:ext cx="8134778" cy="452310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一个协议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-GPL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发行大型软件需要合适的许可证协议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已有的许可证协议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Copyright(C)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指软件的著作权（也称版权）和其它一切权利归软件作者所私有</a:t>
            </a:r>
            <a:endParaRPr lang="zh-CN" altLang="en-US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用户只有使用权，没有其它如复制、重新修改发布等权利</a:t>
            </a:r>
            <a:endParaRPr lang="zh-CN" altLang="en-US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270663" y="898568"/>
            <a:ext cx="7492753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GNU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05215" y="906283"/>
            <a:ext cx="103612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079" y="2836494"/>
            <a:ext cx="918696" cy="918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网chenying0907出品 4"/>
          <p:cNvSpPr txBox="1"/>
          <p:nvPr/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Linux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PA-文本框 1"/>
          <p:cNvSpPr txBox="1"/>
          <p:nvPr>
            <p:custDataLst>
              <p:tags r:id="rId1"/>
            </p:custDataLst>
          </p:nvPr>
        </p:nvSpPr>
        <p:spPr>
          <a:xfrm>
            <a:off x="452357" y="1519874"/>
            <a:ext cx="8134778" cy="452310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一个许可证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-GPL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Richard Stallman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提出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Copyleft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概念</a:t>
            </a:r>
            <a:endParaRPr lang="zh-CN" altLang="en-US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Copyleft(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佐权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指仅有著作权归原作者所有，其他一切权利可以与任何人共享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授予使用者运行程序、复制程序、修改程序和发行修改后程序的权限</a:t>
            </a:r>
            <a:endParaRPr lang="zh-CN" altLang="en-US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但使用者不能在修改后的软件上添加限制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270663" y="898568"/>
            <a:ext cx="7492753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05215" y="906283"/>
            <a:ext cx="103612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66" name="Picture 2" descr="https://gss0.bdstatic.com/-4o3dSag_xI4khGkpoWK1HF6hhy/baike/w%3D268%3Bg%3D0/sign=a2a784eeb31c8701d6b6b5e01f44f912/e1fe9925bc315c60b87c51e58db1cb13485477c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851" y="2500363"/>
            <a:ext cx="733222" cy="70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142996" y="4799214"/>
            <a:ext cx="3396979" cy="700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使用者修改后的衍生作品必须要以同等授权方式发布以回馈社会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网chenying0907出品 4"/>
          <p:cNvSpPr txBox="1"/>
          <p:nvPr/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Linux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PA-文本框 1"/>
          <p:cNvSpPr txBox="1"/>
          <p:nvPr>
            <p:custDataLst>
              <p:tags r:id="rId1"/>
            </p:custDataLst>
          </p:nvPr>
        </p:nvSpPr>
        <p:spPr>
          <a:xfrm>
            <a:off x="452357" y="1519874"/>
            <a:ext cx="8134778" cy="507746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一个许可证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-GPL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基于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Copyleft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 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Stallman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提出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GPL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GPL(</a:t>
            </a:r>
            <a:r>
              <a:rPr lang="en-US" altLang="zh-CN" sz="2400" b="1" dirty="0"/>
              <a:t>GNU General Public License</a:t>
            </a:r>
            <a:r>
              <a:rPr lang="en-US" altLang="zh-CN" sz="2400" dirty="0"/>
              <a:t> 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GNU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通用公共许可证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在GPL下发行的软件，允许任何人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运行</a:t>
            </a: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该软件、查看源代码、修改软件并发行修改后的软件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重新发行软件的人不能剥夺软件的使用自由和添加自己的限制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GNU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开发的工具都在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下发行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270663" y="898568"/>
            <a:ext cx="7492753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GNU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05215" y="906283"/>
            <a:ext cx="103612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287" y="1503092"/>
            <a:ext cx="2684142" cy="22463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网chenying0907出品 4"/>
          <p:cNvSpPr txBox="1"/>
          <p:nvPr/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Linux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PA-文本框 1"/>
          <p:cNvSpPr txBox="1"/>
          <p:nvPr>
            <p:custDataLst>
              <p:tags r:id="rId1"/>
            </p:custDataLst>
          </p:nvPr>
        </p:nvSpPr>
        <p:spPr>
          <a:xfrm>
            <a:off x="452357" y="1519874"/>
            <a:ext cx="8134778" cy="452310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一个许可证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-GPL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协议的意义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GPL确保任何使用自由软件创建的新产品，必须在GPL协议下发行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以自由软件为基础，修改后重新发行，也必须公开源代码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自由软件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运动意义深远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No </a:t>
            </a:r>
            <a:r>
              <a:rPr lang="en-US" altLang="zh-CN" sz="24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GNU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and </a:t>
            </a:r>
            <a:r>
              <a:rPr lang="en-US" altLang="zh-CN" sz="24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GPL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，No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!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270663" y="898568"/>
            <a:ext cx="7492753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GNU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05215" y="906283"/>
            <a:ext cx="103612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847" y="4357992"/>
            <a:ext cx="2166080" cy="210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淘宝网chenying0907出品 9"/>
          <p:cNvSpPr/>
          <p:nvPr/>
        </p:nvSpPr>
        <p:spPr>
          <a:xfrm>
            <a:off x="530860" y="2883535"/>
            <a:ext cx="1282700" cy="1232535"/>
          </a:xfrm>
          <a:prstGeom prst="ellipse">
            <a:avLst/>
          </a:prstGeom>
          <a:solidFill>
            <a:schemeClr val="bg1"/>
          </a:solidFill>
          <a:ln w="15875" cmpd="dbl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zh-CN" alt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淘宝网chenying0907出品 10"/>
          <p:cNvSpPr txBox="1"/>
          <p:nvPr/>
        </p:nvSpPr>
        <p:spPr>
          <a:xfrm>
            <a:off x="1944337" y="3197782"/>
            <a:ext cx="39020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en-US" altLang="zh-CN" sz="4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r>
              <a:rPr lang="zh-CN" altLang="en-US" sz="4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淘宝网chenying0907出品 11"/>
          <p:cNvSpPr/>
          <p:nvPr/>
        </p:nvSpPr>
        <p:spPr>
          <a:xfrm>
            <a:off x="6053455" y="0"/>
            <a:ext cx="3274695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淘宝网chenying0907出品 12"/>
          <p:cNvSpPr/>
          <p:nvPr/>
        </p:nvSpPr>
        <p:spPr>
          <a:xfrm>
            <a:off x="7031081" y="195783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6061075" y="-6350"/>
            <a:ext cx="1472565" cy="8763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7618730" y="5851525"/>
            <a:ext cx="1709420" cy="10064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085081" y="2065837"/>
            <a:ext cx="0" cy="90791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淘宝网chenying0907出品 24"/>
          <p:cNvSpPr/>
          <p:nvPr/>
        </p:nvSpPr>
        <p:spPr>
          <a:xfrm>
            <a:off x="7045717" y="2965412"/>
            <a:ext cx="78729" cy="877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淘宝网chenying0907出品 25"/>
          <p:cNvSpPr txBox="1"/>
          <p:nvPr/>
        </p:nvSpPr>
        <p:spPr>
          <a:xfrm>
            <a:off x="7499168" y="2377149"/>
            <a:ext cx="17893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回忆旧知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085081" y="3045780"/>
            <a:ext cx="0" cy="90791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淘宝网chenying0907出品 27"/>
          <p:cNvSpPr/>
          <p:nvPr/>
        </p:nvSpPr>
        <p:spPr>
          <a:xfrm>
            <a:off x="7031081" y="3926059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淘宝网chenying0907出品 29"/>
          <p:cNvSpPr txBox="1"/>
          <p:nvPr/>
        </p:nvSpPr>
        <p:spPr>
          <a:xfrm>
            <a:off x="7499168" y="3321538"/>
            <a:ext cx="17893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拓展新知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7085081" y="4001248"/>
            <a:ext cx="0" cy="90791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淘宝网chenying0907出品 31"/>
          <p:cNvSpPr/>
          <p:nvPr/>
        </p:nvSpPr>
        <p:spPr>
          <a:xfrm>
            <a:off x="7031081" y="4880421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淘宝网chenying0907出品 32"/>
          <p:cNvSpPr txBox="1"/>
          <p:nvPr/>
        </p:nvSpPr>
        <p:spPr>
          <a:xfrm>
            <a:off x="7499168" y="4265927"/>
            <a:ext cx="17893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新知详解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  <p:bldLst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网chenying0907出品 4"/>
          <p:cNvSpPr txBox="1"/>
          <p:nvPr/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Linux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PA-文本框 1"/>
          <p:cNvSpPr txBox="1"/>
          <p:nvPr>
            <p:custDataLst>
              <p:tags r:id="rId1"/>
            </p:custDataLst>
          </p:nvPr>
        </p:nvSpPr>
        <p:spPr>
          <a:xfrm>
            <a:off x="457437" y="1485584"/>
            <a:ext cx="8134778" cy="452310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从自由软件运动到开源软件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运动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一些开源许可证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Apache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BSD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MIT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Mozilla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、木兰公共许可证等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开源许可证的比较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[1]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1" indent="0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270663" y="898568"/>
            <a:ext cx="7492753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GNU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05215" y="906283"/>
            <a:ext cx="103612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http://img2.imgtn.bdimg.com/it/u=4142797983,623333409&amp;fm=26&amp;gp=0.jpg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166" y="3276318"/>
            <a:ext cx="2544535" cy="16285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350" y="2802336"/>
            <a:ext cx="5226313" cy="3171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网chenying0907出品 4"/>
          <p:cNvSpPr txBox="1"/>
          <p:nvPr/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Linux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PA-文本框 1"/>
          <p:cNvSpPr txBox="1"/>
          <p:nvPr>
            <p:custDataLst>
              <p:tags r:id="rId1"/>
            </p:custDataLst>
          </p:nvPr>
        </p:nvSpPr>
        <p:spPr>
          <a:xfrm>
            <a:off x="452357" y="1528583"/>
            <a:ext cx="8134778" cy="5013039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两个人（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2-2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Clr>
                <a:srgbClr val="184098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Linus Torvalds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搞定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kernel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赫尔辛基大学计算机二年级学生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希望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</a:t>
            </a: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一个自由（开放源代码）的Unix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1991在发布第一版内核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内核</a:t>
            </a: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在GPL协议下发布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参与开源运动，Linux内核更新速度极快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吉祥物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tux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270663" y="898568"/>
            <a:ext cx="7492753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05215" y="906283"/>
            <a:ext cx="103612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856" y="1595206"/>
            <a:ext cx="1692387" cy="2456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24" y="4618360"/>
            <a:ext cx="1993030" cy="1288868"/>
          </a:xfrm>
          <a:prstGeom prst="rect">
            <a:avLst/>
          </a:prstGeom>
        </p:spPr>
      </p:pic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4977765" y="1595120"/>
            <a:ext cx="1635760" cy="21539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5"/>
          <a:stretch>
            <a:fillRect/>
          </a:stretch>
        </p:blipFill>
        <p:spPr>
          <a:xfrm>
            <a:off x="4861560" y="4497705"/>
            <a:ext cx="1442720" cy="1409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6"/>
          <a:stretch>
            <a:fillRect/>
          </a:stretch>
        </p:blipFill>
        <p:spPr>
          <a:xfrm>
            <a:off x="560070" y="4188460"/>
            <a:ext cx="4218305" cy="17189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67100" y="2594610"/>
            <a:ext cx="5085080" cy="3926840"/>
          </a:xfrm>
          <a:prstGeom prst="rect">
            <a:avLst/>
          </a:prstGeom>
        </p:spPr>
      </p:pic>
      <p:sp>
        <p:nvSpPr>
          <p:cNvPr id="5" name="PA-淘宝网chenying0907出品 4"/>
          <p:cNvSpPr txBox="1"/>
          <p:nvPr>
            <p:custDataLst>
              <p:tags r:id="rId3"/>
            </p:custDataLst>
          </p:nvPr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Linux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1584325" y="1368425"/>
            <a:ext cx="7309485" cy="56070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535305" y="1360805"/>
            <a:ext cx="117030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4670" y="2195830"/>
            <a:ext cx="26123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内核目前在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基金会的支持下，由贡献者们共同开发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4670" y="4061460"/>
            <a:ext cx="238252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Linus Torvalds拥有对Linux内核能够接受哪些更改和谁可以成为维护者的最终决定权</a:t>
            </a:r>
            <a:endParaRPr lang="zh-CN" altLang="en-US" sz="2400"/>
          </a:p>
        </p:txBody>
      </p:sp>
      <p:pic>
        <p:nvPicPr>
          <p:cNvPr id="100" name="图片 99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67100" y="2018030"/>
            <a:ext cx="2115820" cy="68199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-淘宝网chenying0907出品 4"/>
          <p:cNvSpPr txBox="1"/>
          <p:nvPr>
            <p:custDataLst>
              <p:tags r:id="rId1"/>
            </p:custDataLst>
          </p:nvPr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Linux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1557655" y="1363980"/>
            <a:ext cx="7309485" cy="56070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535305" y="1360805"/>
            <a:ext cx="117030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" y="2514600"/>
            <a:ext cx="5328285" cy="39433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98170" y="1989455"/>
            <a:ext cx="5860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中国企业对</a:t>
            </a: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内核的贡献</a:t>
            </a:r>
            <a:endParaRPr lang="zh-CN" altLang="en-US" sz="2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535305" y="2498725"/>
            <a:ext cx="8474075" cy="43053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网chenying0907出品 4"/>
          <p:cNvSpPr txBox="1"/>
          <p:nvPr/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Linux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270663" y="898568"/>
            <a:ext cx="7492753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产教融合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-openEuler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开源创新实践课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05215" y="906283"/>
            <a:ext cx="103612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26135" y="1785620"/>
            <a:ext cx="68980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基于openEuler开源社区的Linux学习新体验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135" y="2533015"/>
            <a:ext cx="2720340" cy="3119755"/>
          </a:xfrm>
          <a:prstGeom prst="rect">
            <a:avLst/>
          </a:prstGeom>
        </p:spPr>
      </p:pic>
      <p:sp>
        <p:nvSpPr>
          <p:cNvPr id="105" name="文本框 104"/>
          <p:cNvSpPr txBox="1"/>
          <p:nvPr/>
        </p:nvSpPr>
        <p:spPr>
          <a:xfrm>
            <a:off x="3785235" y="2579370"/>
            <a:ext cx="4610735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04800"/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郑振宇，华为高级软件工程师，openEuler开源社区布道师。目前主要负责openEuler社区运营、高校&amp;企业产教融合支撑等工作；2015年加入华为，先后参与OpenStack、Libvirt、Hadoop等知名开源社区开源开发及运营工作。</a:t>
            </a:r>
            <a:endParaRPr lang="zh-CN" altLang="en-US" sz="2400"/>
          </a:p>
        </p:txBody>
      </p:sp>
      <p:sp>
        <p:nvSpPr>
          <p:cNvPr id="17" name="文本框 16"/>
          <p:cNvSpPr txBox="1"/>
          <p:nvPr/>
        </p:nvSpPr>
        <p:spPr>
          <a:xfrm>
            <a:off x="1699260" y="5939790"/>
            <a:ext cx="5861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吉大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华为openEuler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开源实践课 2022.7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网chenying0907出品 4"/>
          <p:cNvSpPr txBox="1"/>
          <p:nvPr/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Linux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270663" y="898568"/>
            <a:ext cx="7492753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产教融合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-openEuler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开源创新实践课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05215" y="906283"/>
            <a:ext cx="103612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1-v1-华为郑振宇-开源软件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635" y="556895"/>
            <a:ext cx="9144635" cy="5744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网chenying0907出品 4"/>
          <p:cNvSpPr txBox="1"/>
          <p:nvPr/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Linux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PA-文本框 1"/>
          <p:cNvSpPr txBox="1"/>
          <p:nvPr>
            <p:custDataLst>
              <p:tags r:id="rId1"/>
            </p:custDataLst>
          </p:nvPr>
        </p:nvSpPr>
        <p:spPr>
          <a:xfrm>
            <a:off x="452357" y="1519874"/>
            <a:ext cx="8134778" cy="479996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 = GNU Tools +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linus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kernel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Clr>
                <a:srgbClr val="184098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也称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GNU/Linux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Clr>
                <a:srgbClr val="184098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共同的基石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GPL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的两种含义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Clr>
                <a:srgbClr val="184098"/>
              </a:buClr>
              <a:buFont typeface="+mj-lt"/>
              <a:buAutoNum type="arabicPeriod"/>
              <a:defRPr/>
            </a:pP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操作系统</a:t>
            </a: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内核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Clr>
                <a:srgbClr val="184098"/>
              </a:buClr>
              <a:buFont typeface="+mj-lt"/>
              <a:buAutoNum type="arabicPeriod"/>
              <a:defRPr/>
            </a:pP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基于linux内核的操作系统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1">
              <a:lnSpc>
                <a:spcPct val="150000"/>
              </a:lnSpc>
              <a:buClr>
                <a:srgbClr val="184098"/>
              </a:buClr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(1)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内核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1">
              <a:lnSpc>
                <a:spcPct val="150000"/>
              </a:lnSpc>
              <a:buClr>
                <a:srgbClr val="184098"/>
              </a:buClr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(2) GNU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工具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1">
              <a:lnSpc>
                <a:spcPct val="150000"/>
              </a:lnSpc>
              <a:buClr>
                <a:srgbClr val="184098"/>
              </a:buClr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(3)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其他应用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270663" y="898568"/>
            <a:ext cx="7492753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GNU/Linux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05215" y="906283"/>
            <a:ext cx="103612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222" y="2178566"/>
            <a:ext cx="1322746" cy="8554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056" y="2164874"/>
            <a:ext cx="1057639" cy="1010181"/>
          </a:xfrm>
          <a:prstGeom prst="rect">
            <a:avLst/>
          </a:prstGeom>
        </p:spPr>
      </p:pic>
      <p:pic>
        <p:nvPicPr>
          <p:cNvPr id="10" name="PA-Graphic 13" descr="添加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702" y="2554870"/>
            <a:ext cx="391514" cy="39151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109" y="3194152"/>
            <a:ext cx="3452299" cy="78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3357" y="2171689"/>
            <a:ext cx="1014980" cy="1530475"/>
          </a:xfrm>
          <a:prstGeom prst="rect">
            <a:avLst/>
          </a:prstGeom>
        </p:spPr>
      </p:pic>
      <p:pic>
        <p:nvPicPr>
          <p:cNvPr id="1030" name="Picture 6" descr="https://ss2.bdstatic.com/70cFvnSh_Q1YnxGkpoWK1HF6hhy/it/u=996123805,876820537&amp;fm=26&amp;gp=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598" y="3850876"/>
            <a:ext cx="2138511" cy="45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s0.bdstatic.com/70cFuHSh_Q1YnxGkpoWK1HF6hhy/it/u=84408350,389675078&amp;fm=26&amp;gp=0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555" y="4820920"/>
            <a:ext cx="1715135" cy="148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s1.bdstatic.com/70cFvXSh_Q1YnxGkpoWK1HF6hhy/it/u=2958243171,3806782172&amp;fm=26&amp;gp=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746" y="4506074"/>
            <a:ext cx="4030494" cy="195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120" y="1520190"/>
            <a:ext cx="7962900" cy="4861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网chenying0907出品 4"/>
          <p:cNvSpPr txBox="1"/>
          <p:nvPr/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Linux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PA-文本框 1"/>
          <p:cNvSpPr txBox="1"/>
          <p:nvPr>
            <p:custDataLst>
              <p:tags r:id="rId1"/>
            </p:custDataLst>
          </p:nvPr>
        </p:nvSpPr>
        <p:spPr>
          <a:xfrm>
            <a:off x="406895" y="1518914"/>
            <a:ext cx="8134778" cy="507746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的版本包括</a:t>
            </a:r>
            <a:r>
              <a:rPr lang="zh-CN" altLang="en-US" sz="2400" b="1" dirty="0">
                <a:solidFill>
                  <a:srgbClr val="064E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内核版本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en-US" sz="2400" b="1" dirty="0">
                <a:solidFill>
                  <a:srgbClr val="064E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发行版本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1">
              <a:lnSpc>
                <a:spcPct val="150000"/>
              </a:lnSpc>
              <a:buClr>
                <a:srgbClr val="184098"/>
              </a:buClr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内核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版本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Clr>
                <a:srgbClr val="184098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内核社区统一进行发布https://www.kernel.org/</a:t>
            </a:r>
            <a:endParaRPr lang="zh-CN" altLang="en-US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包括主版本号、次版本号和修订次数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Clr>
                <a:srgbClr val="184098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次版本号</a:t>
            </a:r>
            <a:endParaRPr lang="zh-CN" altLang="en-US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Clr>
                <a:srgbClr val="184098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奇数表示开发版本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Clr>
                <a:srgbClr val="184098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偶数表示稳定版本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Clr>
                <a:srgbClr val="184098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修订次数表明内核被修改的次数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270663" y="898568"/>
            <a:ext cx="7492753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的版本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05215" y="906283"/>
            <a:ext cx="103612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 descr="https://ss0.bdstatic.com/70cFvHSh_Q1YnxGkpoWK1HF6hhy/it/u=3871073564,1335823580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451" y="3255223"/>
            <a:ext cx="4166508" cy="308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058" y="4028396"/>
            <a:ext cx="2815046" cy="114612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504" y="2065633"/>
            <a:ext cx="3863860" cy="6873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网chenying0907出品 4"/>
          <p:cNvSpPr txBox="1"/>
          <p:nvPr/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Linux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PA-文本框 1"/>
          <p:cNvSpPr txBox="1"/>
          <p:nvPr>
            <p:custDataLst>
              <p:tags r:id="rId1"/>
            </p:custDataLst>
          </p:nvPr>
        </p:nvSpPr>
        <p:spPr>
          <a:xfrm>
            <a:off x="406895" y="1519819"/>
            <a:ext cx="8134778" cy="507746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的版本包括</a:t>
            </a:r>
            <a:r>
              <a:rPr lang="zh-CN" altLang="en-US" sz="2400" b="1" dirty="0">
                <a:solidFill>
                  <a:srgbClr val="064E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内核版本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en-US" sz="2400" b="1" dirty="0">
                <a:solidFill>
                  <a:srgbClr val="064E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发行版本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1">
              <a:lnSpc>
                <a:spcPct val="150000"/>
              </a:lnSpc>
              <a:buClr>
                <a:srgbClr val="184098"/>
              </a:buClr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发行版本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Clr>
                <a:srgbClr val="184098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Linux发行版的名称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版本号是由发行维护者决定</a:t>
            </a:r>
            <a:endParaRPr lang="en-US" altLang="zh-CN" sz="2400" dirty="0" err="1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Clr>
                <a:srgbClr val="184098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分为商业发行版和社区发行版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RHEL 7.3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9由Red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Hat公司发布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CentOS 7.6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CentOS 8.1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CentOS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社区发布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Clr>
                <a:srgbClr val="184098"/>
              </a:buClr>
              <a:buFont typeface="Wingdings" panose="05000000000000000000" pitchFamily="2" charset="2"/>
              <a:buChar char="n"/>
              <a:defRPr/>
            </a:pP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1">
              <a:lnSpc>
                <a:spcPct val="150000"/>
              </a:lnSpc>
              <a:buClr>
                <a:srgbClr val="184098"/>
              </a:buClr>
              <a:defRPr/>
            </a:pP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1">
              <a:lnSpc>
                <a:spcPct val="150000"/>
              </a:lnSpc>
              <a:buClr>
                <a:srgbClr val="184098"/>
              </a:buClr>
              <a:defRPr/>
            </a:pP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270663" y="898568"/>
            <a:ext cx="7492753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05215" y="906283"/>
            <a:ext cx="103612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http://img2.imgtn.bdimg.com/it/u=4074737493,3922985949&amp;fm=26&amp;gp=0.jpg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AutoShape 4" descr="http://img0.imgtn.bdimg.com/it/u=1086369495,492301839&amp;fm=26&amp;gp=0.jpg"/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85" y="4980305"/>
            <a:ext cx="1704340" cy="14293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030" y="4979670"/>
            <a:ext cx="1715770" cy="14300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005" y="4953000"/>
            <a:ext cx="1504950" cy="1456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网chenying0907出品 4"/>
          <p:cNvSpPr txBox="1"/>
          <p:nvPr/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国产操作系统与开源创新</a:t>
            </a: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8724" y="2000614"/>
            <a:ext cx="8111767" cy="437760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第十五章　打造数字经济新优势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　加强关键数字技术创新应用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聚焦高端芯片、操作系统、人工智能关键算法、传感器等关键领域，加快推进基础理论、基础算法、装备材料等研发突破与迭代应用。加强通用处理器、云计算系统和软件核心技术一体化研发。加快布局量子计算、量子通信、神经芯片、DNA存储等前沿技术，加强信息科学与生命科学、材料等基础学科的交叉创新，支持数字技术开源社区等创新联合体发展，完善开源知识产权和法律体系，鼓励企业开放软件源代码、硬件设计和应用服务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3115945" y="1249045"/>
            <a:ext cx="5960110" cy="588010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中华人民共和国国民经济和社会发展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第十四个五年规划和2035年远景目标纲要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718820" y="1257300"/>
            <a:ext cx="252412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十四五规划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http://img5.imgtn.bdimg.com/it/u=1498118914,1644596227&amp;fm=26&amp;gp=0.jpg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0.imgtn.bdimg.com/it/u=1104477682,3705179490&amp;fm=26&amp;gp=0.jpg"/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0" descr="http://img4.imgtn.bdimg.com/it/u=1863994800,3052534880&amp;fm=26&amp;gp=0.jpg"/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AutoShape 6" descr="http://img5.imgtn.bdimg.com/it/u=3769732819,1683569444&amp;fm=11&amp;gp=0.jpg"/>
          <p:cNvSpPr>
            <a:spLocks noChangeAspect="1" noChangeArrowheads="1"/>
          </p:cNvSpPr>
          <p:nvPr/>
        </p:nvSpPr>
        <p:spPr bwMode="auto">
          <a:xfrm>
            <a:off x="4876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http://img2.imgtn.bdimg.com/it/u=2781651415,1641678113&amp;fm=26&amp;gp=0.jpg"/>
          <p:cNvSpPr>
            <a:spLocks noChangeAspect="1" noChangeArrowheads="1"/>
          </p:cNvSpPr>
          <p:nvPr/>
        </p:nvSpPr>
        <p:spPr bwMode="auto">
          <a:xfrm>
            <a:off x="5029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AutoShape 10" descr="http://img1.imgtn.bdimg.com/it/u=1847567113,810702090&amp;fm=11&amp;gp=0.jpg"/>
          <p:cNvSpPr>
            <a:spLocks noChangeAspect="1" noChangeArrowheads="1"/>
          </p:cNvSpPr>
          <p:nvPr/>
        </p:nvSpPr>
        <p:spPr bwMode="auto">
          <a:xfrm>
            <a:off x="5181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AutoShape 12" descr="http://img1.imgtn.bdimg.com/it/u=292170012,3674418157&amp;fm=26&amp;gp=0.jpg"/>
          <p:cNvSpPr>
            <a:spLocks noChangeAspect="1" noChangeArrowheads="1"/>
          </p:cNvSpPr>
          <p:nvPr/>
        </p:nvSpPr>
        <p:spPr bwMode="auto">
          <a:xfrm>
            <a:off x="5334000" y="4191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AutoShape 2" descr="http://img0.imgtn.bdimg.com/it/u=1069066897,1174476149&amp;fm=26&amp;gp=0.jpg"/>
          <p:cNvSpPr>
            <a:spLocks noChangeAspect="1" noChangeArrowheads="1"/>
          </p:cNvSpPr>
          <p:nvPr/>
        </p:nvSpPr>
        <p:spPr bwMode="auto">
          <a:xfrm>
            <a:off x="5486400" y="4343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4" descr="http://img0.imgtn.bdimg.com/it/u=1069066897,1174476149&amp;fm=26&amp;gp=0.jpg"/>
          <p:cNvSpPr>
            <a:spLocks noChangeAspect="1" noChangeArrowheads="1"/>
          </p:cNvSpPr>
          <p:nvPr/>
        </p:nvSpPr>
        <p:spPr bwMode="auto">
          <a:xfrm>
            <a:off x="5638800" y="4495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AutoShape 6" descr="http://img3.imgtn.bdimg.com/it/u=1691543745,836146962&amp;fm=26&amp;gp=0.jpg"/>
          <p:cNvSpPr>
            <a:spLocks noChangeAspect="1" noChangeArrowheads="1"/>
          </p:cNvSpPr>
          <p:nvPr/>
        </p:nvSpPr>
        <p:spPr bwMode="auto">
          <a:xfrm>
            <a:off x="5791200" y="4648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AutoShape 4" descr="http://img3.imgtn.bdimg.com/it/u=2602997646,84776997&amp;fm=11&amp;gp=0.jpg"/>
          <p:cNvSpPr>
            <a:spLocks noChangeAspect="1" noChangeArrowheads="1"/>
          </p:cNvSpPr>
          <p:nvPr/>
        </p:nvSpPr>
        <p:spPr bwMode="auto">
          <a:xfrm>
            <a:off x="5943600" y="4800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AutoShape 6" descr="http://img3.imgtn.bdimg.com/it/u=3158231843,3743698208&amp;fm=26&amp;gp=0.jpg"/>
          <p:cNvSpPr>
            <a:spLocks noChangeAspect="1" noChangeArrowheads="1"/>
          </p:cNvSpPr>
          <p:nvPr/>
        </p:nvSpPr>
        <p:spPr bwMode="auto">
          <a:xfrm>
            <a:off x="6096000" y="4953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AutoShape 2" descr="http://img3.imgtn.bdimg.com/it/u=4003817483,933284959&amp;fm=214&amp;gp=0.jpg"/>
          <p:cNvSpPr>
            <a:spLocks noChangeAspect="1" noChangeArrowheads="1"/>
          </p:cNvSpPr>
          <p:nvPr/>
        </p:nvSpPr>
        <p:spPr bwMode="auto">
          <a:xfrm>
            <a:off x="6248400" y="510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3013166" y="3581400"/>
            <a:ext cx="1105988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831875" y="5416731"/>
            <a:ext cx="1772194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240972" y="5908765"/>
            <a:ext cx="82295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785361" y="5908764"/>
            <a:ext cx="2817222" cy="1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1497876" y="6305004"/>
            <a:ext cx="1863633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淘宝网chenying0907出品 6"/>
          <p:cNvSpPr txBox="1"/>
          <p:nvPr/>
        </p:nvSpPr>
        <p:spPr>
          <a:xfrm>
            <a:off x="1223010" y="264160"/>
            <a:ext cx="6386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类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淘宝网chenying0907出品 1"/>
          <p:cNvGrpSpPr/>
          <p:nvPr/>
        </p:nvGrpSpPr>
        <p:grpSpPr>
          <a:xfrm>
            <a:off x="1945005" y="1670685"/>
            <a:ext cx="5165090" cy="688340"/>
            <a:chOff x="5463" y="3075"/>
            <a:chExt cx="8134" cy="1084"/>
          </a:xfrm>
        </p:grpSpPr>
        <p:sp>
          <p:nvSpPr>
            <p:cNvPr id="9" name="圆角淘宝网chenying0907出品 8"/>
            <p:cNvSpPr/>
            <p:nvPr/>
          </p:nvSpPr>
          <p:spPr>
            <a:xfrm>
              <a:off x="5463" y="3075"/>
              <a:ext cx="8135" cy="108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444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3500000" scaled="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UNIX</a:t>
              </a: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历史简介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淘宝网chenying0907出品 9"/>
            <p:cNvSpPr/>
            <p:nvPr/>
          </p:nvSpPr>
          <p:spPr>
            <a:xfrm>
              <a:off x="5775" y="3223"/>
              <a:ext cx="787" cy="787"/>
            </a:xfrm>
            <a:prstGeom prst="ellipse">
              <a:avLst/>
            </a:prstGeom>
            <a:solidFill>
              <a:schemeClr val="bg1"/>
            </a:solidFill>
            <a:ln w="15875" cmpd="dbl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淘宝网chenying0907出品 2"/>
          <p:cNvGrpSpPr/>
          <p:nvPr/>
        </p:nvGrpSpPr>
        <p:grpSpPr>
          <a:xfrm>
            <a:off x="1945005" y="2727960"/>
            <a:ext cx="5165090" cy="688340"/>
            <a:chOff x="5463" y="4740"/>
            <a:chExt cx="8134" cy="1084"/>
          </a:xfrm>
        </p:grpSpPr>
        <p:sp>
          <p:nvSpPr>
            <p:cNvPr id="17" name="圆角淘宝网chenying0907出品 16"/>
            <p:cNvSpPr/>
            <p:nvPr/>
          </p:nvSpPr>
          <p:spPr>
            <a:xfrm>
              <a:off x="5463" y="4740"/>
              <a:ext cx="8135" cy="108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444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3500000" scaled="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</a:t>
              </a: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淘宝网chenying0907出品 17"/>
            <p:cNvSpPr/>
            <p:nvPr/>
          </p:nvSpPr>
          <p:spPr>
            <a:xfrm>
              <a:off x="5775" y="4888"/>
              <a:ext cx="787" cy="787"/>
            </a:xfrm>
            <a:prstGeom prst="ellipse">
              <a:avLst/>
            </a:prstGeom>
            <a:solidFill>
              <a:schemeClr val="bg1"/>
            </a:solidFill>
            <a:ln w="15875" cmpd="dbl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淘宝网chenying0907出品 3"/>
          <p:cNvGrpSpPr/>
          <p:nvPr/>
        </p:nvGrpSpPr>
        <p:grpSpPr>
          <a:xfrm>
            <a:off x="1945005" y="3785235"/>
            <a:ext cx="5165090" cy="688340"/>
            <a:chOff x="5463" y="6405"/>
            <a:chExt cx="8134" cy="1084"/>
          </a:xfrm>
        </p:grpSpPr>
        <p:sp>
          <p:nvSpPr>
            <p:cNvPr id="19" name="圆角淘宝网chenying0907出品 18"/>
            <p:cNvSpPr/>
            <p:nvPr/>
          </p:nvSpPr>
          <p:spPr>
            <a:xfrm>
              <a:off x="5463" y="6405"/>
              <a:ext cx="8135" cy="108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444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3500000" scaled="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开源创新与国产操作</a:t>
              </a: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淘宝网chenying0907出品 19"/>
            <p:cNvSpPr/>
            <p:nvPr/>
          </p:nvSpPr>
          <p:spPr>
            <a:xfrm>
              <a:off x="5775" y="6554"/>
              <a:ext cx="787" cy="787"/>
            </a:xfrm>
            <a:prstGeom prst="ellipse">
              <a:avLst/>
            </a:prstGeom>
            <a:solidFill>
              <a:schemeClr val="bg1"/>
            </a:solidFill>
            <a:ln w="15875" cmpd="dbl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淘宝网chenying0907出品 4"/>
          <p:cNvGrpSpPr/>
          <p:nvPr/>
        </p:nvGrpSpPr>
        <p:grpSpPr>
          <a:xfrm>
            <a:off x="1945005" y="4842510"/>
            <a:ext cx="5165090" cy="688340"/>
            <a:chOff x="5463" y="8070"/>
            <a:chExt cx="8134" cy="1084"/>
          </a:xfrm>
        </p:grpSpPr>
        <p:sp>
          <p:nvSpPr>
            <p:cNvPr id="21" name="圆角淘宝网chenying0907出品 20"/>
            <p:cNvSpPr/>
            <p:nvPr/>
          </p:nvSpPr>
          <p:spPr>
            <a:xfrm>
              <a:off x="5463" y="8070"/>
              <a:ext cx="8135" cy="108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444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3500000" scaled="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Unix</a:t>
              </a: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系统概要</a:t>
              </a: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与特征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淘宝网chenying0907出品 21"/>
            <p:cNvSpPr/>
            <p:nvPr/>
          </p:nvSpPr>
          <p:spPr>
            <a:xfrm>
              <a:off x="5775" y="8219"/>
              <a:ext cx="787" cy="787"/>
            </a:xfrm>
            <a:prstGeom prst="ellipse">
              <a:avLst/>
            </a:prstGeom>
            <a:solidFill>
              <a:schemeClr val="bg1"/>
            </a:solidFill>
            <a:ln w="15875" cmpd="dbl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-淘宝网chenying0907出品 4"/>
          <p:cNvSpPr txBox="1"/>
          <p:nvPr>
            <p:custDataLst>
              <p:tags r:id="rId1"/>
            </p:custDataLst>
          </p:nvPr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国产操作系统与开源创新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1551305" y="1371600"/>
            <a:ext cx="7342505" cy="56070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国产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535305" y="1360805"/>
            <a:ext cx="113601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" name="图片 10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5305" y="2123440"/>
            <a:ext cx="8255000" cy="32848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4"/>
          <a:stretch>
            <a:fillRect/>
          </a:stretch>
        </p:blipFill>
        <p:spPr>
          <a:xfrm>
            <a:off x="535305" y="5203825"/>
            <a:ext cx="3048635" cy="1295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5"/>
          <a:stretch>
            <a:fillRect/>
          </a:stretch>
        </p:blipFill>
        <p:spPr>
          <a:xfrm>
            <a:off x="3331845" y="5015230"/>
            <a:ext cx="2877820" cy="15487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/>
        </p:nvPicPr>
        <p:blipFill>
          <a:blip r:embed="rId6"/>
          <a:stretch>
            <a:fillRect/>
          </a:stretch>
        </p:blipFill>
        <p:spPr>
          <a:xfrm>
            <a:off x="6209348" y="4946333"/>
            <a:ext cx="2371725" cy="155257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-淘宝网chenying0907出品 4"/>
          <p:cNvSpPr txBox="1"/>
          <p:nvPr>
            <p:custDataLst>
              <p:tags r:id="rId1"/>
            </p:custDataLst>
          </p:nvPr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国产操作系统与开源创新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1551305" y="1371600"/>
            <a:ext cx="7342505" cy="56070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CentOS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变局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535305" y="1360805"/>
            <a:ext cx="113601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8724" y="2000614"/>
            <a:ext cx="8111767" cy="452310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 anchor="t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CentOS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最流行的服务器开源发行版</a:t>
            </a:r>
            <a:endParaRPr lang="en-US" altLang="zh-CN" sz="2400" dirty="0" err="1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拥有和 RHEL 一样的基因，同时还免费、开源</a:t>
            </a:r>
            <a:endParaRPr lang="en-US" altLang="zh-CN" sz="2400" dirty="0" err="1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国内外广泛应用，市场份额超过70%</a:t>
            </a:r>
            <a:endParaRPr lang="en-US" altLang="zh-CN" sz="2400" dirty="0" err="1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CentOS背后支持者红帽公司被IBM收购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2020年突然宣布CentOS 将终止既定的维护计划</a:t>
            </a:r>
            <a:endParaRPr lang="en-US" altLang="zh-CN" sz="2400" dirty="0" err="1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CentOS 8 于 2021 年底结束支持</a:t>
            </a:r>
            <a:endParaRPr lang="en-US" altLang="zh-CN" sz="2400" dirty="0" err="1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CentOS 7 按照计划维护至生命周期结束(2024.6.30)</a:t>
            </a:r>
            <a:endParaRPr lang="en-US" altLang="zh-CN" sz="2400" dirty="0" err="1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-淘宝网chenying0907出品 4"/>
          <p:cNvSpPr txBox="1"/>
          <p:nvPr>
            <p:custDataLst>
              <p:tags r:id="rId1"/>
            </p:custDataLst>
          </p:nvPr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国产操作系统与开源创新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1551305" y="1371600"/>
            <a:ext cx="7342505" cy="56070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CentOS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变局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535305" y="1360805"/>
            <a:ext cx="113601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PA-淘宝网chenying0907出品 16"/>
          <p:cNvSpPr txBox="1"/>
          <p:nvPr/>
        </p:nvSpPr>
        <p:spPr>
          <a:xfrm>
            <a:off x="2134870" y="2018030"/>
            <a:ext cx="4874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国产操作系统与开源创新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openEuler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图片包含 图形用户界面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830" y="2564130"/>
            <a:ext cx="3261360" cy="3801745"/>
          </a:xfrm>
          <a:prstGeom prst="rect">
            <a:avLst/>
          </a:prstGeom>
        </p:spPr>
      </p:pic>
      <p:pic>
        <p:nvPicPr>
          <p:cNvPr id="13" name="图片 12" descr="图示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985" y="2917825"/>
            <a:ext cx="4168775" cy="3206115"/>
          </a:xfrm>
          <a:prstGeom prst="rect">
            <a:avLst/>
          </a:prstGeom>
        </p:spPr>
      </p:pic>
      <p:pic>
        <p:nvPicPr>
          <p:cNvPr id="14" name="图片 13" descr="图片包含 女人, 游戏机, 对着, 桌子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775" y="3099853"/>
            <a:ext cx="3999982" cy="28422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" y="2407920"/>
            <a:ext cx="9030335" cy="389445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-淘宝网chenying0907出品 4"/>
          <p:cNvSpPr txBox="1"/>
          <p:nvPr>
            <p:custDataLst>
              <p:tags r:id="rId1"/>
            </p:custDataLst>
          </p:nvPr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国产操作系统与开源创新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1551305" y="1371600"/>
            <a:ext cx="7342505" cy="56070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产教融合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-openEuler-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未来可期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535305" y="1360805"/>
            <a:ext cx="113601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13485" y="6094095"/>
            <a:ext cx="71113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吉林大学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华为人工智能工程实践课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-2022.3.28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5305" y="1954530"/>
            <a:ext cx="68980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openEuler-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未来可期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华为马全一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2022.3.28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" y="2519680"/>
            <a:ext cx="2576830" cy="3469640"/>
          </a:xfrm>
          <a:prstGeom prst="rect">
            <a:avLst/>
          </a:prstGeom>
        </p:spPr>
      </p:pic>
      <p:sp>
        <p:nvSpPr>
          <p:cNvPr id="105" name="文本框 104"/>
          <p:cNvSpPr txBox="1"/>
          <p:nvPr/>
        </p:nvSpPr>
        <p:spPr>
          <a:xfrm>
            <a:off x="3435985" y="2771140"/>
            <a:ext cx="5190490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139700" algn="l"/>
            <a:r>
              <a:rPr lang="en-US" sz="24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华为开源运营专家，容器技术、</a:t>
            </a:r>
            <a:endParaRPr lang="en-US" sz="24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139700" algn="l"/>
            <a:r>
              <a:rPr lang="en-US" sz="24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DevOps等领域技术专家。openEuler </a:t>
            </a:r>
            <a:r>
              <a:rPr lang="zh-CN" sz="24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社区运营总监，同时在</a:t>
            </a:r>
            <a:r>
              <a:rPr lang="en-US" sz="24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openEuler</a:t>
            </a:r>
            <a:r>
              <a:rPr lang="zh-CN" sz="24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的技术委员会中担任委员。擅长开源领域的商业战略规划、社区运营、开发者关系维护和布道等开源相关工作。</a:t>
            </a:r>
            <a:endParaRPr lang="zh-CN" sz="24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-淘宝网chenying0907出品 4"/>
          <p:cNvSpPr txBox="1"/>
          <p:nvPr>
            <p:custDataLst>
              <p:tags r:id="rId1"/>
            </p:custDataLst>
          </p:nvPr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国产操作系统与开源创新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1551305" y="1371600"/>
            <a:ext cx="7342505" cy="56070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产教融合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-openEuler-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未来可期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535305" y="1360805"/>
            <a:ext cx="113601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2-v2-openeuler-未来可期-剪辑版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网chenying0907出品 4"/>
          <p:cNvSpPr txBox="1"/>
          <p:nvPr/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Unix系统概要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与特征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PA-文本框 1"/>
          <p:cNvSpPr txBox="1"/>
          <p:nvPr>
            <p:custDataLst>
              <p:tags r:id="rId1"/>
            </p:custDataLst>
          </p:nvPr>
        </p:nvSpPr>
        <p:spPr>
          <a:xfrm>
            <a:off x="406895" y="1519819"/>
            <a:ext cx="8134778" cy="4782207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lvl="1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狭义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广义Unix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Clr>
                <a:srgbClr val="184098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狭义Unix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商标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AT&amp;T    -&gt;  Novell  -&gt;  X/open  -&gt; The Open Group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Clr>
                <a:srgbClr val="184098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广义Unix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一直非正式使用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任何类UNIX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UNIX like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的操作系统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（包括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270663" y="898568"/>
            <a:ext cx="7492753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05215" y="906283"/>
            <a:ext cx="103612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http://img2.imgtn.bdimg.com/it/u=4074737493,3922985949&amp;fm=26&amp;gp=0.jpg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AutoShape 4" descr="http://img0.imgtn.bdimg.com/it/u=1086369495,492301839&amp;fm=26&amp;gp=0.jpg"/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http://img5.imgtn.bdimg.com/it/u=3715058883,1096217340&amp;fm=26&amp;gp=0.jpg"/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351" y="2316480"/>
            <a:ext cx="3192388" cy="1188720"/>
          </a:xfrm>
          <a:prstGeom prst="rect">
            <a:avLst/>
          </a:prstGeom>
        </p:spPr>
      </p:pic>
      <p:pic>
        <p:nvPicPr>
          <p:cNvPr id="10244" name="Picture 4" descr="https://ss1.bdstatic.com/70cFuXSh_Q1YnxGkpoWK1HF6hhy/it/u=2910138630,3133761933&amp;fm=15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139" y="2340148"/>
            <a:ext cx="2309164" cy="120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网chenying0907出品 4"/>
          <p:cNvSpPr txBox="1"/>
          <p:nvPr/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2.4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Unix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系统特征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8724" y="1547757"/>
            <a:ext cx="8111767" cy="507746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Unix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有操作系统的共性，也有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自己特性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①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可移植性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语言保证了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Unix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的可移植性，从微机到巨型机都可以使用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②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多用户性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多用户同时共同使用计算机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各个用户执行不同程序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提供安全机制，隔离用户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584172" y="944516"/>
            <a:ext cx="7492753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可移植性、多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用户性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718724" y="934813"/>
            <a:ext cx="103612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1-2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http://img5.imgtn.bdimg.com/it/u=1498118914,1644596227&amp;fm=26&amp;gp=0.jpg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0.imgtn.bdimg.com/it/u=1104477682,3705179490&amp;fm=26&amp;gp=0.jpg"/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0" descr="http://img4.imgtn.bdimg.com/it/u=1863994800,3052534880&amp;fm=26&amp;gp=0.jpg"/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/>
          <a:srcRect l="13428" t="8613" r="19496" b="18488"/>
          <a:stretch>
            <a:fillRect/>
          </a:stretch>
        </p:blipFill>
        <p:spPr>
          <a:xfrm>
            <a:off x="5375498" y="4220017"/>
            <a:ext cx="1300359" cy="105994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096" y="5513878"/>
            <a:ext cx="834798" cy="83479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447" y="5516060"/>
            <a:ext cx="834798" cy="83479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303" y="5507351"/>
            <a:ext cx="834798" cy="834798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 flipV="1">
            <a:off x="6012210" y="4884576"/>
            <a:ext cx="228295" cy="770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 flipV="1">
            <a:off x="6274655" y="4979403"/>
            <a:ext cx="950592" cy="1202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 flipV="1">
            <a:off x="6224131" y="4957128"/>
            <a:ext cx="1764230" cy="6458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46429" y="6271669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789167" y="6259100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872552" y="6266891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http://www.lunwenstudy.com/uploads/allimg/180906/35-1PZ61343023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839" y="3218824"/>
            <a:ext cx="1530402" cy="100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6" descr="http://img5.imgtn.bdimg.com/it/u=3769732819,1683569444&amp;fm=11&amp;gp=0.jpg"/>
          <p:cNvSpPr>
            <a:spLocks noChangeAspect="1" noChangeArrowheads="1"/>
          </p:cNvSpPr>
          <p:nvPr/>
        </p:nvSpPr>
        <p:spPr bwMode="auto">
          <a:xfrm>
            <a:off x="4876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112" y="3213173"/>
            <a:ext cx="2096594" cy="101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网chenying0907出品 4"/>
          <p:cNvSpPr txBox="1"/>
          <p:nvPr/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2.5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Unix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系统概要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与特征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8724" y="2000614"/>
            <a:ext cx="8111767" cy="452310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 anchor="t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Calibri" panose="020F05020202040302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③</a:t>
            </a:r>
            <a:r>
              <a:rPr lang="en-US" altLang="zh-CN" sz="2400" dirty="0">
                <a:latin typeface="Calibri" panose="020F05020202040302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多任务性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启动一个任务后，继续执行其他任务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允许用户在前台和后台多个任务间进行切换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④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分级文件系统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对数据和程序文件进行分组管理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便于查找文件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584172" y="1266735"/>
            <a:ext cx="7492753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多任务性、分级文件系统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718724" y="1257032"/>
            <a:ext cx="103612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3-4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http://img5.imgtn.bdimg.com/it/u=1498118914,1644596227&amp;fm=26&amp;gp=0.jpg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0.imgtn.bdimg.com/it/u=1104477682,3705179490&amp;fm=26&amp;gp=0.jpg"/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0" descr="http://img4.imgtn.bdimg.com/it/u=1863994800,3052534880&amp;fm=26&amp;gp=0.jpg"/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AutoShape 6" descr="http://img5.imgtn.bdimg.com/it/u=3769732819,1683569444&amp;fm=11&amp;gp=0.jpg"/>
          <p:cNvSpPr>
            <a:spLocks noChangeAspect="1" noChangeArrowheads="1"/>
          </p:cNvSpPr>
          <p:nvPr/>
        </p:nvSpPr>
        <p:spPr bwMode="auto">
          <a:xfrm>
            <a:off x="4876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http://img2.imgtn.bdimg.com/it/u=2781651415,1641678113&amp;fm=26&amp;gp=0.jpg"/>
          <p:cNvSpPr>
            <a:spLocks noChangeAspect="1" noChangeArrowheads="1"/>
          </p:cNvSpPr>
          <p:nvPr/>
        </p:nvSpPr>
        <p:spPr bwMode="auto">
          <a:xfrm>
            <a:off x="5029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054" name="Picture 6" descr="multitask 的图像结果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01" y="3618411"/>
            <a:ext cx="1053210" cy="71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ultitask 的图像结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268" y="3630728"/>
            <a:ext cx="894333" cy="71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10" descr="http://img1.imgtn.bdimg.com/it/u=1847567113,810702090&amp;fm=11&amp;gp=0.jpg"/>
          <p:cNvSpPr>
            <a:spLocks noChangeAspect="1" noChangeArrowheads="1"/>
          </p:cNvSpPr>
          <p:nvPr/>
        </p:nvSpPr>
        <p:spPr bwMode="auto">
          <a:xfrm>
            <a:off x="5181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004" y="4009300"/>
            <a:ext cx="3355195" cy="2063610"/>
          </a:xfrm>
          <a:prstGeom prst="rect">
            <a:avLst/>
          </a:prstGeom>
        </p:spPr>
      </p:pic>
      <p:sp>
        <p:nvSpPr>
          <p:cNvPr id="21" name="AutoShape 12" descr="http://img1.imgtn.bdimg.com/it/u=292170012,3674418157&amp;fm=26&amp;gp=0.jpg"/>
          <p:cNvSpPr>
            <a:spLocks noChangeAspect="1" noChangeArrowheads="1"/>
          </p:cNvSpPr>
          <p:nvPr/>
        </p:nvSpPr>
        <p:spPr bwMode="auto">
          <a:xfrm>
            <a:off x="5334000" y="4191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网chenying0907出品 4"/>
          <p:cNvSpPr txBox="1"/>
          <p:nvPr/>
        </p:nvSpPr>
        <p:spPr>
          <a:xfrm>
            <a:off x="1181735" y="259715"/>
            <a:ext cx="66859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2.4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Unix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系统概要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与特征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8724" y="2000614"/>
            <a:ext cx="8111767" cy="396938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 anchor="t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⑤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设备文件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将所有设备（打印机、终端、磁盘）都视为文件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所有输入输出操作与设备独立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命令输出可以出重定向到任何设备或文件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命令输入可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以重定向为从文件输入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584172" y="1266735"/>
            <a:ext cx="7492753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与设备独立的输入输出操作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718724" y="1257032"/>
            <a:ext cx="103612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http://img5.imgtn.bdimg.com/it/u=1498118914,1644596227&amp;fm=26&amp;gp=0.jpg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0.imgtn.bdimg.com/it/u=1104477682,3705179490&amp;fm=26&amp;gp=0.jpg"/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0" descr="http://img4.imgtn.bdimg.com/it/u=1863994800,3052534880&amp;fm=26&amp;gp=0.jpg"/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AutoShape 6" descr="http://img5.imgtn.bdimg.com/it/u=3769732819,1683569444&amp;fm=11&amp;gp=0.jpg"/>
          <p:cNvSpPr>
            <a:spLocks noChangeAspect="1" noChangeArrowheads="1"/>
          </p:cNvSpPr>
          <p:nvPr/>
        </p:nvSpPr>
        <p:spPr bwMode="auto">
          <a:xfrm>
            <a:off x="4876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http://img2.imgtn.bdimg.com/it/u=2781651415,1641678113&amp;fm=26&amp;gp=0.jpg"/>
          <p:cNvSpPr>
            <a:spLocks noChangeAspect="1" noChangeArrowheads="1"/>
          </p:cNvSpPr>
          <p:nvPr/>
        </p:nvSpPr>
        <p:spPr bwMode="auto">
          <a:xfrm>
            <a:off x="5029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AutoShape 10" descr="http://img1.imgtn.bdimg.com/it/u=1847567113,810702090&amp;fm=11&amp;gp=0.jpg"/>
          <p:cNvSpPr>
            <a:spLocks noChangeAspect="1" noChangeArrowheads="1"/>
          </p:cNvSpPr>
          <p:nvPr/>
        </p:nvSpPr>
        <p:spPr bwMode="auto">
          <a:xfrm>
            <a:off x="5181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AutoShape 12" descr="http://img1.imgtn.bdimg.com/it/u=292170012,3674418157&amp;fm=26&amp;gp=0.jpg"/>
          <p:cNvSpPr>
            <a:spLocks noChangeAspect="1" noChangeArrowheads="1"/>
          </p:cNvSpPr>
          <p:nvPr/>
        </p:nvSpPr>
        <p:spPr bwMode="auto">
          <a:xfrm>
            <a:off x="5334000" y="4191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AutoShape 2" descr="http://img0.imgtn.bdimg.com/it/u=1069066897,1174476149&amp;fm=26&amp;gp=0.jpg"/>
          <p:cNvSpPr>
            <a:spLocks noChangeAspect="1" noChangeArrowheads="1"/>
          </p:cNvSpPr>
          <p:nvPr/>
        </p:nvSpPr>
        <p:spPr bwMode="auto">
          <a:xfrm>
            <a:off x="5486400" y="4343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0123" y="2050166"/>
            <a:ext cx="810357" cy="56274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539" y="2010317"/>
            <a:ext cx="645903" cy="645903"/>
          </a:xfrm>
          <a:prstGeom prst="rect">
            <a:avLst/>
          </a:prstGeom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252" y="2050166"/>
            <a:ext cx="870252" cy="66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6" descr="http://img3.imgtn.bdimg.com/it/u=1691543745,836146962&amp;fm=26&amp;gp=0.jpg"/>
          <p:cNvSpPr>
            <a:spLocks noChangeAspect="1" noChangeArrowheads="1"/>
          </p:cNvSpPr>
          <p:nvPr/>
        </p:nvSpPr>
        <p:spPr bwMode="auto">
          <a:xfrm>
            <a:off x="5791200" y="4648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988" y="2050166"/>
            <a:ext cx="666613" cy="666613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791201" y="3169920"/>
            <a:ext cx="2786476" cy="563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像读写文件一样操作设备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181854" y="4343398"/>
            <a:ext cx="2082143" cy="445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command &gt; file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181831" y="5419090"/>
            <a:ext cx="2082143" cy="445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command &lt; file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网chenying0907出品 4"/>
          <p:cNvSpPr txBox="1"/>
          <p:nvPr/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2.4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Unix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概要与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特征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8724" y="2000614"/>
            <a:ext cx="8111767" cy="452310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 anchor="t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用户界面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shell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命令解释器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控制用户与系统的交互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实现用户命令输入与结果输出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shell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脚本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UNIX Shell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是一种成熟的编程语言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shell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脚本：包含一系列命令的文本文件，实现较为复杂的功能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584172" y="1266735"/>
            <a:ext cx="7492753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用户界面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718724" y="1257032"/>
            <a:ext cx="103612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http://img5.imgtn.bdimg.com/it/u=1498118914,1644596227&amp;fm=26&amp;gp=0.jpg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0.imgtn.bdimg.com/it/u=1104477682,3705179490&amp;fm=26&amp;gp=0.jpg"/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0" descr="http://img4.imgtn.bdimg.com/it/u=1863994800,3052534880&amp;fm=26&amp;gp=0.jpg"/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AutoShape 6" descr="http://img5.imgtn.bdimg.com/it/u=3769732819,1683569444&amp;fm=11&amp;gp=0.jpg"/>
          <p:cNvSpPr>
            <a:spLocks noChangeAspect="1" noChangeArrowheads="1"/>
          </p:cNvSpPr>
          <p:nvPr/>
        </p:nvSpPr>
        <p:spPr bwMode="auto">
          <a:xfrm>
            <a:off x="4876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http://img2.imgtn.bdimg.com/it/u=2781651415,1641678113&amp;fm=26&amp;gp=0.jpg"/>
          <p:cNvSpPr>
            <a:spLocks noChangeAspect="1" noChangeArrowheads="1"/>
          </p:cNvSpPr>
          <p:nvPr/>
        </p:nvSpPr>
        <p:spPr bwMode="auto">
          <a:xfrm>
            <a:off x="5029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AutoShape 10" descr="http://img1.imgtn.bdimg.com/it/u=1847567113,810702090&amp;fm=11&amp;gp=0.jpg"/>
          <p:cNvSpPr>
            <a:spLocks noChangeAspect="1" noChangeArrowheads="1"/>
          </p:cNvSpPr>
          <p:nvPr/>
        </p:nvSpPr>
        <p:spPr bwMode="auto">
          <a:xfrm>
            <a:off x="5181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AutoShape 12" descr="http://img1.imgtn.bdimg.com/it/u=292170012,3674418157&amp;fm=26&amp;gp=0.jpg"/>
          <p:cNvSpPr>
            <a:spLocks noChangeAspect="1" noChangeArrowheads="1"/>
          </p:cNvSpPr>
          <p:nvPr/>
        </p:nvSpPr>
        <p:spPr bwMode="auto">
          <a:xfrm>
            <a:off x="5334000" y="4191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AutoShape 2" descr="http://img0.imgtn.bdimg.com/it/u=1069066897,1174476149&amp;fm=26&amp;gp=0.jpg"/>
          <p:cNvSpPr>
            <a:spLocks noChangeAspect="1" noChangeArrowheads="1"/>
          </p:cNvSpPr>
          <p:nvPr/>
        </p:nvSpPr>
        <p:spPr bwMode="auto">
          <a:xfrm>
            <a:off x="5486400" y="4343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4" descr="http://img0.imgtn.bdimg.com/it/u=1069066897,1174476149&amp;fm=26&amp;gp=0.jpg"/>
          <p:cNvSpPr>
            <a:spLocks noChangeAspect="1" noChangeArrowheads="1"/>
          </p:cNvSpPr>
          <p:nvPr/>
        </p:nvSpPr>
        <p:spPr bwMode="auto">
          <a:xfrm>
            <a:off x="5638800" y="4495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AutoShape 6" descr="http://img3.imgtn.bdimg.com/it/u=1691543745,836146962&amp;fm=26&amp;gp=0.jpg"/>
          <p:cNvSpPr>
            <a:spLocks noChangeAspect="1" noChangeArrowheads="1"/>
          </p:cNvSpPr>
          <p:nvPr/>
        </p:nvSpPr>
        <p:spPr bwMode="auto">
          <a:xfrm>
            <a:off x="5791200" y="4648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932" y="2142788"/>
            <a:ext cx="910046" cy="91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4" descr="http://img3.imgtn.bdimg.com/it/u=2602997646,84776997&amp;fm=11&amp;gp=0.jpg"/>
          <p:cNvSpPr>
            <a:spLocks noChangeAspect="1" noChangeArrowheads="1"/>
          </p:cNvSpPr>
          <p:nvPr/>
        </p:nvSpPr>
        <p:spPr bwMode="auto">
          <a:xfrm>
            <a:off x="5943600" y="4800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AutoShape 6" descr="http://img3.imgtn.bdimg.com/it/u=3158231843,3743698208&amp;fm=26&amp;gp=0.jpg"/>
          <p:cNvSpPr>
            <a:spLocks noChangeAspect="1" noChangeArrowheads="1"/>
          </p:cNvSpPr>
          <p:nvPr/>
        </p:nvSpPr>
        <p:spPr bwMode="auto">
          <a:xfrm>
            <a:off x="6096000" y="4953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548" y="2928668"/>
            <a:ext cx="3397704" cy="140035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926" y="2145778"/>
            <a:ext cx="2693550" cy="8919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网chenying0907出品 4"/>
          <p:cNvSpPr txBox="1"/>
          <p:nvPr/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UNIX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操作系统：历史简介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5215" y="1900505"/>
            <a:ext cx="8134778" cy="45231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1969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AT&amp;T 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贝尔实验室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人物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 Ken Thompson     Dennis Ritchie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动机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玩游戏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270663" y="1264344"/>
            <a:ext cx="7492753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诞生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05215" y="1254641"/>
            <a:ext cx="103612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421" y="2152925"/>
            <a:ext cx="1587618" cy="21944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930" y="2144278"/>
            <a:ext cx="1611187" cy="22030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528" y="5205889"/>
            <a:ext cx="2647507" cy="1067543"/>
          </a:xfrm>
          <a:prstGeom prst="rect">
            <a:avLst/>
          </a:prstGeom>
        </p:spPr>
      </p:pic>
      <p:sp>
        <p:nvSpPr>
          <p:cNvPr id="8" name="AutoShape 2" descr="http://img5.imgtn.bdimg.com/it/u=1277733117,3093358068&amp;fm=26&amp;gp=0.jpg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389" y="5198981"/>
            <a:ext cx="2522959" cy="10675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网chenying0907出品 4"/>
          <p:cNvSpPr txBox="1"/>
          <p:nvPr/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2.4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Unix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概要与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特征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8724" y="1849484"/>
            <a:ext cx="8111767" cy="470789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 anchor="t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系统工具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UNIX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系统包括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多个系统工具程序（也称为命令）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标准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UNIX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系统组成部分，完成用户所需各种功能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包括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文本编辑格式化工具</a:t>
            </a:r>
            <a:endParaRPr lang="en-US" altLang="zh-CN" sz="2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文件操作系统工具</a:t>
            </a:r>
            <a:endParaRPr lang="en-US" altLang="zh-CN" sz="2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电子邮件系统工具</a:t>
            </a:r>
            <a:endParaRPr lang="en-US" altLang="zh-CN" sz="2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程序员系统工具</a:t>
            </a:r>
            <a:endParaRPr lang="en-US" altLang="zh-CN" sz="2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系统服务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584172" y="1266735"/>
            <a:ext cx="7492753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系统工具与系统服务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718724" y="1257032"/>
            <a:ext cx="103612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7-8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http://img5.imgtn.bdimg.com/it/u=1498118914,1644596227&amp;fm=26&amp;gp=0.jpg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0.imgtn.bdimg.com/it/u=1104477682,3705179490&amp;fm=26&amp;gp=0.jpg"/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0" descr="http://img4.imgtn.bdimg.com/it/u=1863994800,3052534880&amp;fm=26&amp;gp=0.jpg"/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AutoShape 6" descr="http://img5.imgtn.bdimg.com/it/u=3769732819,1683569444&amp;fm=11&amp;gp=0.jpg"/>
          <p:cNvSpPr>
            <a:spLocks noChangeAspect="1" noChangeArrowheads="1"/>
          </p:cNvSpPr>
          <p:nvPr/>
        </p:nvSpPr>
        <p:spPr bwMode="auto">
          <a:xfrm>
            <a:off x="4876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http://img2.imgtn.bdimg.com/it/u=2781651415,1641678113&amp;fm=26&amp;gp=0.jpg"/>
          <p:cNvSpPr>
            <a:spLocks noChangeAspect="1" noChangeArrowheads="1"/>
          </p:cNvSpPr>
          <p:nvPr/>
        </p:nvSpPr>
        <p:spPr bwMode="auto">
          <a:xfrm>
            <a:off x="5029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AutoShape 10" descr="http://img1.imgtn.bdimg.com/it/u=1847567113,810702090&amp;fm=11&amp;gp=0.jpg"/>
          <p:cNvSpPr>
            <a:spLocks noChangeAspect="1" noChangeArrowheads="1"/>
          </p:cNvSpPr>
          <p:nvPr/>
        </p:nvSpPr>
        <p:spPr bwMode="auto">
          <a:xfrm>
            <a:off x="5181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AutoShape 12" descr="http://img1.imgtn.bdimg.com/it/u=292170012,3674418157&amp;fm=26&amp;gp=0.jpg"/>
          <p:cNvSpPr>
            <a:spLocks noChangeAspect="1" noChangeArrowheads="1"/>
          </p:cNvSpPr>
          <p:nvPr/>
        </p:nvSpPr>
        <p:spPr bwMode="auto">
          <a:xfrm>
            <a:off x="5334000" y="4191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AutoShape 2" descr="http://img0.imgtn.bdimg.com/it/u=1069066897,1174476149&amp;fm=26&amp;gp=0.jpg"/>
          <p:cNvSpPr>
            <a:spLocks noChangeAspect="1" noChangeArrowheads="1"/>
          </p:cNvSpPr>
          <p:nvPr/>
        </p:nvSpPr>
        <p:spPr bwMode="auto">
          <a:xfrm>
            <a:off x="5486400" y="4343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4" descr="http://img0.imgtn.bdimg.com/it/u=1069066897,1174476149&amp;fm=26&amp;gp=0.jpg"/>
          <p:cNvSpPr>
            <a:spLocks noChangeAspect="1" noChangeArrowheads="1"/>
          </p:cNvSpPr>
          <p:nvPr/>
        </p:nvSpPr>
        <p:spPr bwMode="auto">
          <a:xfrm>
            <a:off x="5638800" y="4495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AutoShape 6" descr="http://img3.imgtn.bdimg.com/it/u=1691543745,836146962&amp;fm=26&amp;gp=0.jpg"/>
          <p:cNvSpPr>
            <a:spLocks noChangeAspect="1" noChangeArrowheads="1"/>
          </p:cNvSpPr>
          <p:nvPr/>
        </p:nvSpPr>
        <p:spPr bwMode="auto">
          <a:xfrm>
            <a:off x="5791200" y="4648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AutoShape 4" descr="http://img3.imgtn.bdimg.com/it/u=2602997646,84776997&amp;fm=11&amp;gp=0.jpg"/>
          <p:cNvSpPr>
            <a:spLocks noChangeAspect="1" noChangeArrowheads="1"/>
          </p:cNvSpPr>
          <p:nvPr/>
        </p:nvSpPr>
        <p:spPr bwMode="auto">
          <a:xfrm>
            <a:off x="5943600" y="4800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AutoShape 6" descr="http://img3.imgtn.bdimg.com/it/u=3158231843,3743698208&amp;fm=26&amp;gp=0.jpg"/>
          <p:cNvSpPr>
            <a:spLocks noChangeAspect="1" noChangeArrowheads="1"/>
          </p:cNvSpPr>
          <p:nvPr/>
        </p:nvSpPr>
        <p:spPr bwMode="auto">
          <a:xfrm>
            <a:off x="6096000" y="4953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AutoShape 2" descr="http://img3.imgtn.bdimg.com/it/u=4003817483,933284959&amp;fm=214&amp;gp=0.jpg"/>
          <p:cNvSpPr>
            <a:spLocks noChangeAspect="1" noChangeArrowheads="1"/>
          </p:cNvSpPr>
          <p:nvPr/>
        </p:nvSpPr>
        <p:spPr bwMode="auto">
          <a:xfrm>
            <a:off x="6248400" y="510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2029" y="3618250"/>
            <a:ext cx="4463142" cy="28415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23110" y="6194155"/>
            <a:ext cx="745018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Copyright © 2023 Jilin University CCST Linux Teaching Team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淘宝网chenying0907出品 4"/>
          <p:cNvSpPr txBox="1"/>
          <p:nvPr/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1735" y="1592580"/>
            <a:ext cx="727583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[1]阮一峰.如何选择开源许可证？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https://www.ruanyifeng.com/blog/2011/05/how_to_choose_free_software_licenses.html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PA_直接连接符 19"/>
          <p:cNvCxnSpPr/>
          <p:nvPr>
            <p:custDataLst>
              <p:tags r:id="rId1"/>
            </p:custDataLst>
          </p:nvPr>
        </p:nvCxnSpPr>
        <p:spPr>
          <a:xfrm>
            <a:off x="1332164" y="1978909"/>
            <a:ext cx="6480048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A_直接连接符 20"/>
          <p:cNvCxnSpPr/>
          <p:nvPr>
            <p:custDataLst>
              <p:tags r:id="rId2"/>
            </p:custDataLst>
          </p:nvPr>
        </p:nvCxnSpPr>
        <p:spPr>
          <a:xfrm>
            <a:off x="1331528" y="4122092"/>
            <a:ext cx="6480048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A_淘宝网chenying0907出品 21"/>
          <p:cNvSpPr txBox="1"/>
          <p:nvPr>
            <p:custDataLst>
              <p:tags r:id="rId3"/>
            </p:custDataLst>
          </p:nvPr>
        </p:nvSpPr>
        <p:spPr>
          <a:xfrm>
            <a:off x="1158875" y="2616835"/>
            <a:ext cx="67316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 be continued</a:t>
            </a:r>
            <a:endParaRPr lang="zh-CN" altLang="en-US" sz="6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23110" y="6265275"/>
            <a:ext cx="745018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Copyright © 2023 Jilin University CCST Linux Teaching Team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淘宝网chenying0907出品 4"/>
          <p:cNvSpPr txBox="1"/>
          <p:nvPr/>
        </p:nvSpPr>
        <p:spPr>
          <a:xfrm>
            <a:off x="1941195" y="556260"/>
            <a:ext cx="52558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Linux</a:t>
            </a:r>
            <a:r>
              <a:rPr lang="zh-CN" altLang="en-US" sz="6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实践</a:t>
            </a:r>
            <a:endParaRPr lang="zh-CN" altLang="en-US" sz="60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99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网chenying0907出品 4"/>
          <p:cNvSpPr txBox="1"/>
          <p:nvPr/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UNIX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操作系统：历史简介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6230" y="1876935"/>
            <a:ext cx="8134778" cy="4643707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UNIX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设计理念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       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简单易用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endParaRPr lang="en-US" altLang="zh-CN" sz="2400" b="1" dirty="0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UNIX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最初使用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汇编语言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1971-1972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语言诞生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1973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Thompson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Ritchie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语言重写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UNIX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源代码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Unix</a:t>
            </a:r>
            <a:r>
              <a:rPr lang="zh-CN" altLang="en-US" sz="24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24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24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完美地结合成为一个统一体</a:t>
            </a:r>
            <a:endParaRPr lang="zh-CN" altLang="en-US" sz="2400" dirty="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270663" y="1220791"/>
            <a:ext cx="7492753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诞生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05215" y="1211088"/>
            <a:ext cx="103612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25" y="2443065"/>
            <a:ext cx="1781817" cy="825443"/>
          </a:xfrm>
          <a:prstGeom prst="rect">
            <a:avLst/>
          </a:prstGeom>
        </p:spPr>
      </p:pic>
      <p:pic>
        <p:nvPicPr>
          <p:cNvPr id="13" name="Picture 2" descr="https://gss3.bdstatic.com/7Po3dSag_xI4khGkpoWK1HF6hhy/baike/w%3D480/sign=d312219191dda144da096dba82b6d009/b58f8c5494eef01fe5ec9d47e6fe9925bd317db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872" y="3862611"/>
            <a:ext cx="3493825" cy="167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网chenying0907出品 4"/>
          <p:cNvSpPr txBox="1"/>
          <p:nvPr/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UNIX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操作系统：历史简介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PA-文本框 1"/>
          <p:cNvSpPr txBox="1"/>
          <p:nvPr>
            <p:custDataLst>
              <p:tags r:id="rId1"/>
            </p:custDataLst>
          </p:nvPr>
        </p:nvSpPr>
        <p:spPr>
          <a:xfrm>
            <a:off x="426230" y="1920485"/>
            <a:ext cx="8134778" cy="452431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1983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获得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图灵奖</a:t>
            </a:r>
            <a:endParaRPr lang="en-US" altLang="zh-CN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Ken Thompson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Dennis Ritchie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/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十年磨一剑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   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endParaRPr lang="en-US" altLang="zh-CN" sz="2400" b="1" dirty="0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endParaRPr lang="en-US" altLang="zh-CN" sz="2400" b="1" dirty="0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endParaRPr lang="en-US" altLang="zh-CN" sz="2400" b="1" dirty="0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endParaRPr lang="en-US" altLang="zh-CN" sz="2400" b="1" dirty="0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270663" y="1220788"/>
            <a:ext cx="7492753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成长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05215" y="1211085"/>
            <a:ext cx="103612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A-图片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271" y="2173112"/>
            <a:ext cx="854194" cy="75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A-图片 8" descr="https://ss0.bdstatic.com/70cFvHSh_Q1YnxGkpoWK1HF6hhy/it/u=3754943811,945314779&amp;fm=15&amp;gp=0.jp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179" y="2183440"/>
            <a:ext cx="768564" cy="7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A-图片 10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815" y="2273262"/>
            <a:ext cx="678742" cy="67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573495" y="4176461"/>
            <a:ext cx="7820297" cy="212090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急功近利的大多数商业软件，都在没有充分完善前就匆匆推向市场。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很幸运。它发展得很慢，但每一步都很扎实。贝尔内部专门成立了一个开发小组来支持它，它的酝酿阶段从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1969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年到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1979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年持续了整整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做为产品面对用户时，已被充分应用完善了。贝尔实验室有大量的使用者，并在大部分重要的部门历经考验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网chenying0907出品 4"/>
          <p:cNvSpPr txBox="1"/>
          <p:nvPr/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UNIX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操作系统：历史简介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PA-文本框 1"/>
          <p:cNvSpPr txBox="1"/>
          <p:nvPr>
            <p:custDataLst>
              <p:tags r:id="rId1"/>
            </p:custDataLst>
          </p:nvPr>
        </p:nvSpPr>
        <p:spPr>
          <a:xfrm>
            <a:off x="504611" y="1955317"/>
            <a:ext cx="8134778" cy="445904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1975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贝尔实验室以较低价格向教育机构提供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UNIX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大学广泛开设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UNIX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学生们将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UNIX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带入商业和工业领域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UNIX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以源代码形式发行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形成了两个重要流派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UNIX SYSTEM V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Berkeley UNIX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349043" y="1273039"/>
            <a:ext cx="7492753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演绎发展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83595" y="1263336"/>
            <a:ext cx="103612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15105" y="5454650"/>
            <a:ext cx="4498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AIX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Solaris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HP-UX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IRIX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25265" y="5987415"/>
            <a:ext cx="4817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FreeBSD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NetBSD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OpenBSD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  <p:bldLst>
      <p:bldP spid="3" grpId="1"/>
      <p:bldP spid="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网chenying0907出品 4"/>
          <p:cNvSpPr txBox="1"/>
          <p:nvPr/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UNIX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操作系统：历史简介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2420193" y="1061471"/>
            <a:ext cx="5931327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演绎发展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1536540" y="1061471"/>
            <a:ext cx="103612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536700" y="1736725"/>
            <a:ext cx="6718300" cy="42652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001645" y="6097270"/>
            <a:ext cx="5182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家族谱系（图片源于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维基百科）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网chenying0907出品 4"/>
          <p:cNvSpPr txBox="1"/>
          <p:nvPr/>
        </p:nvSpPr>
        <p:spPr>
          <a:xfrm>
            <a:off x="1181735" y="259715"/>
            <a:ext cx="668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UNIX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操作系统：历史简介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PA-文本框 1"/>
          <p:cNvSpPr txBox="1"/>
          <p:nvPr>
            <p:custDataLst>
              <p:tags r:id="rId1"/>
            </p:custDataLst>
          </p:nvPr>
        </p:nvSpPr>
        <p:spPr>
          <a:xfrm>
            <a:off x="504611" y="1833395"/>
            <a:ext cx="8134778" cy="468987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4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年代</a:t>
            </a: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版本的剧增</a:t>
            </a:r>
            <a:endParaRPr lang="en-US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4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各版本之间差别的扩大</a:t>
            </a:r>
            <a:endParaRPr lang="en-US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4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标准化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4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对每种实现必须定义的各种限制进行说明</a:t>
            </a:r>
            <a:endParaRPr lang="en-US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4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两个重要的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UNIX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标准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40000"/>
              </a:lnSpc>
              <a:buFont typeface="+mj-ea"/>
              <a:buAutoNum type="circleNumDbPlai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接口定义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4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SVID(System V Interface Definition)    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40000"/>
              </a:lnSpc>
              <a:buFont typeface="+mj-ea"/>
              <a:buAutoNum type="circleNumDbPlain" startAt="2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可移植操作系统接口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4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POSIX(Portable Operating System Interface) 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331626" y="1194666"/>
            <a:ext cx="7492753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标准化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66178" y="1202381"/>
            <a:ext cx="1036125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ss2.baidu.com/6ONYsjip0QIZ8tyhnq/it/u=3563848517,2688318154&amp;fm=58&amp;bpow=3748&amp;bpoh=34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791" y="5665742"/>
            <a:ext cx="530122" cy="53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579" y="5501907"/>
            <a:ext cx="1616920" cy="69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191" y="4582405"/>
            <a:ext cx="530122" cy="81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PA" val="v5.2.4"/>
</p:tagLst>
</file>

<file path=ppt/tags/tag11.xml><?xml version="1.0" encoding="utf-8"?>
<p:tagLst xmlns:p="http://schemas.openxmlformats.org/presentationml/2006/main">
  <p:tag name="PA" val="v5.2.4"/>
</p:tagLst>
</file>

<file path=ppt/tags/tag12.xml><?xml version="1.0" encoding="utf-8"?>
<p:tagLst xmlns:p="http://schemas.openxmlformats.org/presentationml/2006/main">
  <p:tag name="PA" val="v5.2.4"/>
</p:tagLst>
</file>

<file path=ppt/tags/tag13.xml><?xml version="1.0" encoding="utf-8"?>
<p:tagLst xmlns:p="http://schemas.openxmlformats.org/presentationml/2006/main">
  <p:tag name="PA" val="v5.2.4"/>
</p:tagLst>
</file>

<file path=ppt/tags/tag14.xml><?xml version="1.0" encoding="utf-8"?>
<p:tagLst xmlns:p="http://schemas.openxmlformats.org/presentationml/2006/main">
  <p:tag name="PA" val="v5.2.4"/>
</p:tagLst>
</file>

<file path=ppt/tags/tag15.xml><?xml version="1.0" encoding="utf-8"?>
<p:tagLst xmlns:p="http://schemas.openxmlformats.org/presentationml/2006/main">
  <p:tag name="PA" val="v5.2.4"/>
</p:tagLst>
</file>

<file path=ppt/tags/tag16.xml><?xml version="1.0" encoding="utf-8"?>
<p:tagLst xmlns:p="http://schemas.openxmlformats.org/presentationml/2006/main">
  <p:tag name="PA" val="v5.2.2"/>
</p:tagLst>
</file>

<file path=ppt/tags/tag17.xml><?xml version="1.0" encoding="utf-8"?>
<p:tagLst xmlns:p="http://schemas.openxmlformats.org/presentationml/2006/main">
  <p:tag name="PA" val="v5.2.2"/>
</p:tagLst>
</file>

<file path=ppt/tags/tag18.xml><?xml version="1.0" encoding="utf-8"?>
<p:tagLst xmlns:p="http://schemas.openxmlformats.org/presentationml/2006/main">
  <p:tag name="PA" val="v5.2.4"/>
</p:tagLst>
</file>

<file path=ppt/tags/tag19.xml><?xml version="1.0" encoding="utf-8"?>
<p:tagLst xmlns:p="http://schemas.openxmlformats.org/presentationml/2006/main">
  <p:tag name="PA" val="v5.2.4"/>
</p:tagLst>
</file>

<file path=ppt/tags/tag2.xml><?xml version="1.0" encoding="utf-8"?>
<p:tagLst xmlns:p="http://schemas.openxmlformats.org/presentationml/2006/main">
  <p:tag name="PA" val="v3.0.1"/>
</p:tagLst>
</file>

<file path=ppt/tags/tag20.xml><?xml version="1.0" encoding="utf-8"?>
<p:tagLst xmlns:p="http://schemas.openxmlformats.org/presentationml/2006/main">
  <p:tag name="PA" val="v5.2.4"/>
</p:tagLst>
</file>

<file path=ppt/tags/tag21.xml><?xml version="1.0" encoding="utf-8"?>
<p:tagLst xmlns:p="http://schemas.openxmlformats.org/presentationml/2006/main">
  <p:tag name="PA" val="v5.2.4"/>
</p:tagLst>
</file>

<file path=ppt/tags/tag22.xml><?xml version="1.0" encoding="utf-8"?>
<p:tagLst xmlns:p="http://schemas.openxmlformats.org/presentationml/2006/main">
  <p:tag name="PA" val="v5.2.4"/>
</p:tagLst>
</file>

<file path=ppt/tags/tag23.xml><?xml version="1.0" encoding="utf-8"?>
<p:tagLst xmlns:p="http://schemas.openxmlformats.org/presentationml/2006/main">
  <p:tag name="PA" val="v5.2.4"/>
</p:tagLst>
</file>

<file path=ppt/tags/tag24.xml><?xml version="1.0" encoding="utf-8"?>
<p:tagLst xmlns:p="http://schemas.openxmlformats.org/presentationml/2006/main">
  <p:tag name="PA" val="v5.2.4"/>
</p:tagLst>
</file>

<file path=ppt/tags/tag25.xml><?xml version="1.0" encoding="utf-8"?>
<p:tagLst xmlns:p="http://schemas.openxmlformats.org/presentationml/2006/main">
  <p:tag name="PA" val="v5.2.4"/>
</p:tagLst>
</file>

<file path=ppt/tags/tag26.xml><?xml version="1.0" encoding="utf-8"?>
<p:tagLst xmlns:p="http://schemas.openxmlformats.org/presentationml/2006/main">
  <p:tag name="KSO_WM_UNIT_PLACING_PICTURE_USER_VIEWPORT" val="{&quot;height&quot;:4994.300787401575,&quot;width&quot;:8230.414173228346}"/>
</p:tagLst>
</file>

<file path=ppt/tags/tag27.xml><?xml version="1.0" encoding="utf-8"?>
<p:tagLst xmlns:p="http://schemas.openxmlformats.org/presentationml/2006/main">
  <p:tag name="PA" val="v5.2.4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PA" val="v5.2.4"/>
</p:tagLst>
</file>

<file path=ppt/tags/tag3.xml><?xml version="1.0" encoding="utf-8"?>
<p:tagLst xmlns:p="http://schemas.openxmlformats.org/presentationml/2006/main">
  <p:tag name="PA" val="v3.0.1"/>
</p:tagLst>
</file>

<file path=ppt/tags/tag30.xml><?xml version="1.0" encoding="utf-8"?>
<p:tagLst xmlns:p="http://schemas.openxmlformats.org/presentationml/2006/main">
  <p:tag name="KSO_WM_UNIT_PLACING_PICTURE_USER_VIEWPORT" val="{&quot;height&quot;:2265,&quot;width&quot;:4995}"/>
</p:tagLst>
</file>

<file path=ppt/tags/tag31.xml><?xml version="1.0" encoding="utf-8"?>
<p:tagLst xmlns:p="http://schemas.openxmlformats.org/presentationml/2006/main">
  <p:tag name="TIMING" val="|1.5|0.8|3.4"/>
</p:tagLst>
</file>

<file path=ppt/tags/tag32.xml><?xml version="1.0" encoding="utf-8"?>
<p:tagLst xmlns:p="http://schemas.openxmlformats.org/presentationml/2006/main">
  <p:tag name="PA" val="v5.2.4"/>
</p:tagLst>
</file>

<file path=ppt/tags/tag33.xml><?xml version="1.0" encoding="utf-8"?>
<p:tagLst xmlns:p="http://schemas.openxmlformats.org/presentationml/2006/main">
  <p:tag name="TIMING" val="|1.5|0.8|3.4"/>
</p:tagLst>
</file>

<file path=ppt/tags/tag34.xml><?xml version="1.0" encoding="utf-8"?>
<p:tagLst xmlns:p="http://schemas.openxmlformats.org/presentationml/2006/main">
  <p:tag name="PA" val="v5.2.4"/>
</p:tagLst>
</file>

<file path=ppt/tags/tag35.xml><?xml version="1.0" encoding="utf-8"?>
<p:tagLst xmlns:p="http://schemas.openxmlformats.org/presentationml/2006/main">
  <p:tag name="PA" val="v5.2.2"/>
</p:tagLst>
</file>

<file path=ppt/tags/tag36.xml><?xml version="1.0" encoding="utf-8"?>
<p:tagLst xmlns:p="http://schemas.openxmlformats.org/presentationml/2006/main">
  <p:tag name="PA" val="v5.2.4"/>
</p:tagLst>
</file>

<file path=ppt/tags/tag37.xml><?xml version="1.0" encoding="utf-8"?>
<p:tagLst xmlns:p="http://schemas.openxmlformats.org/presentationml/2006/main">
  <p:tag name="PA" val="v5.2.4"/>
</p:tagLst>
</file>

<file path=ppt/tags/tag38.xml><?xml version="1.0" encoding="utf-8"?>
<p:tagLst xmlns:p="http://schemas.openxmlformats.org/presentationml/2006/main">
  <p:tag name="PA" val="v5.2.4"/>
</p:tagLst>
</file>

<file path=ppt/tags/tag39.xml><?xml version="1.0" encoding="utf-8"?>
<p:tagLst xmlns:p="http://schemas.openxmlformats.org/presentationml/2006/main">
  <p:tag name="KSO_WM_UNIT_PLACING_PICTURE_USER_VIEWPORT" val="{&quot;height&quot;:5173,&quot;width&quot;:13000}"/>
</p:tagLst>
</file>

<file path=ppt/tags/tag4.xml><?xml version="1.0" encoding="utf-8"?>
<p:tagLst xmlns:p="http://schemas.openxmlformats.org/presentationml/2006/main">
  <p:tag name="PA" val="v3.0.1"/>
</p:tagLst>
</file>

<file path=ppt/tags/tag40.xml><?xml version="1.0" encoding="utf-8"?>
<p:tagLst xmlns:p="http://schemas.openxmlformats.org/presentationml/2006/main">
  <p:tag name="TIMING" val="|0.7|1.2|1.6|1.3"/>
</p:tagLst>
</file>

<file path=ppt/tags/tag41.xml><?xml version="1.0" encoding="utf-8"?>
<p:tagLst xmlns:p="http://schemas.openxmlformats.org/presentationml/2006/main">
  <p:tag name="PA" val="v5.2.4"/>
</p:tagLst>
</file>

<file path=ppt/tags/tag42.xml><?xml version="1.0" encoding="utf-8"?>
<p:tagLst xmlns:p="http://schemas.openxmlformats.org/presentationml/2006/main">
  <p:tag name="TIMING" val="|0.7|1.2|1.6|1.3"/>
</p:tagLst>
</file>

<file path=ppt/tags/tag43.xml><?xml version="1.0" encoding="utf-8"?>
<p:tagLst xmlns:p="http://schemas.openxmlformats.org/presentationml/2006/main">
  <p:tag name="PA" val="v5.2.4"/>
</p:tagLst>
</file>

<file path=ppt/tags/tag44.xml><?xml version="1.0" encoding="utf-8"?>
<p:tagLst xmlns:p="http://schemas.openxmlformats.org/presentationml/2006/main">
  <p:tag name="TIMING" val="|0.7|1.2|1.6|1.3"/>
</p:tagLst>
</file>

<file path=ppt/tags/tag45.xml><?xml version="1.0" encoding="utf-8"?>
<p:tagLst xmlns:p="http://schemas.openxmlformats.org/presentationml/2006/main">
  <p:tag name="PA" val="v5.2.4"/>
</p:tagLst>
</file>

<file path=ppt/tags/tag46.xml><?xml version="1.0" encoding="utf-8"?>
<p:tagLst xmlns:p="http://schemas.openxmlformats.org/presentationml/2006/main">
  <p:tag name="TIMING" val="|0.7|1.2|1.6|1.3"/>
</p:tagLst>
</file>

<file path=ppt/tags/tag47.xml><?xml version="1.0" encoding="utf-8"?>
<p:tagLst xmlns:p="http://schemas.openxmlformats.org/presentationml/2006/main">
  <p:tag name="PA" val="v5.2.4"/>
</p:tagLst>
</file>

<file path=ppt/tags/tag48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865*3715*668*668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9.xml><?xml version="1.0" encoding="utf-8"?>
<p:tagLst xmlns:p="http://schemas.openxmlformats.org/presentationml/2006/main">
  <p:tag name="TIMING" val="|0.7|1.2|1.6|1.3"/>
</p:tagLst>
</file>

<file path=ppt/tags/tag5.xml><?xml version="1.0" encoding="utf-8"?>
<p:tagLst xmlns:p="http://schemas.openxmlformats.org/presentationml/2006/main">
  <p:tag name="PA" val="v3.0.1"/>
</p:tagLst>
</file>

<file path=ppt/tags/tag50.xml><?xml version="1.0" encoding="utf-8"?>
<p:tagLst xmlns:p="http://schemas.openxmlformats.org/presentationml/2006/main">
  <p:tag name="PA" val="v5.2.4"/>
</p:tagLst>
</file>

<file path=ppt/tags/tag51.xml><?xml version="1.0" encoding="utf-8"?>
<p:tagLst xmlns:p="http://schemas.openxmlformats.org/presentationml/2006/main">
  <p:tag name="PA" val="v3.0.1"/>
</p:tagLst>
</file>

<file path=ppt/tags/tag52.xml><?xml version="1.0" encoding="utf-8"?>
<p:tagLst xmlns:p="http://schemas.openxmlformats.org/presentationml/2006/main">
  <p:tag name="PA" val="v3.0.1"/>
</p:tagLst>
</file>

<file path=ppt/tags/tag53.xml><?xml version="1.0" encoding="utf-8"?>
<p:tagLst xmlns:p="http://schemas.openxmlformats.org/presentationml/2006/main">
  <p:tag name="PA" val="v3.0.1"/>
</p:tagLst>
</file>

<file path=ppt/tags/tag54.xml><?xml version="1.0" encoding="utf-8"?>
<p:tagLst xmlns:p="http://schemas.openxmlformats.org/presentationml/2006/main">
  <p:tag name="KSO_WM_DOC_GUID" val="{75e8e13d-bdce-4d5c-9e82-7411eb0f4673}"/>
  <p:tag name="COMMONDATA" val="eyJoZGlkIjoiODU4NzNkMDU5NzRkNWFiOGI1ZjVkMGQ0MmJjYmJmYjEifQ=="/>
  <p:tag name="KSO_WPP_MARK_KEY" val="3368f9f6-2b20-4b0b-a475-76ef02f37893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5.2.4"/>
</p:tagLst>
</file>

<file path=ppt/tags/tag8.xml><?xml version="1.0" encoding="utf-8"?>
<p:tagLst xmlns:p="http://schemas.openxmlformats.org/presentationml/2006/main">
  <p:tag name="PA" val="v5.2.4"/>
</p:tagLst>
</file>

<file path=ppt/tags/tag9.xml><?xml version="1.0" encoding="utf-8"?>
<p:tagLst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5035</Words>
  <Application>WPS 演示</Application>
  <PresentationFormat>全屏显示(4:3)</PresentationFormat>
  <Paragraphs>564</Paragraphs>
  <Slides>42</Slides>
  <Notes>44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Arial</vt:lpstr>
      <vt:lpstr>宋体</vt:lpstr>
      <vt:lpstr>Wingdings</vt:lpstr>
      <vt:lpstr>微软雅黑</vt:lpstr>
      <vt:lpstr>Arial Unicode MS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果冻</cp:lastModifiedBy>
  <cp:revision>595</cp:revision>
  <cp:lastPrinted>2020-08-26T06:35:00Z</cp:lastPrinted>
  <dcterms:created xsi:type="dcterms:W3CDTF">2016-04-09T13:02:00Z</dcterms:created>
  <dcterms:modified xsi:type="dcterms:W3CDTF">2023-02-28T00:59:23Z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76C797E678454B76B0070B570C1FC42C</vt:lpwstr>
  </property>
</Properties>
</file>